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slides/slide4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Default Extension="jpeg" ContentType="image/jpeg"/>
  <Override PartName="/ppt/slideLayouts/slideLayout3.xml" ContentType="application/vnd.openxmlformats-officedocument.presentationml.slideLayout+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5" r:id="rId37"/>
    <p:sldId id="291" r:id="rId38"/>
    <p:sldId id="292" r:id="rId39"/>
    <p:sldId id="293" r:id="rId40"/>
    <p:sldId id="294" r:id="rId41"/>
    <p:sldId id="296" r:id="rId42"/>
    <p:sldId id="297" r:id="rId43"/>
    <p:sldId id="299" r:id="rId44"/>
    <p:sldId id="300" r:id="rId45"/>
    <p:sldId id="301" r:id="rId46"/>
    <p:sldId id="298" r:id="rId4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p:cViewPr varScale="1">
        <p:scale>
          <a:sx n="84" d="100"/>
          <a:sy n="84" d="100"/>
        </p:scale>
        <p:origin x="-1402" y="-62"/>
      </p:cViewPr>
      <p:guideLst>
        <p:guide orient="horz" pos="216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75D371F-D7B2-4571-8B16-422315BD07D8}" type="datetimeFigureOut">
              <a:rPr lang="en-US" smtClean="0"/>
              <a:pPr/>
              <a:t>5/11/2014</a:t>
            </a:fld>
            <a:endParaRPr lang="en-IN"/>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1F33DB4-D8FC-4D5D-9FCF-D0BC14AA54A3}" type="slidenum">
              <a:rPr lang="en-IN" smtClean="0"/>
              <a:pPr/>
              <a:t>‹#›</a:t>
            </a:fld>
            <a:endParaRPr lang="en-IN"/>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B1F33DB4-D8FC-4D5D-9FCF-D0BC14AA54A3}" type="slidenum">
              <a:rPr lang="en-IN" smtClean="0"/>
              <a:pPr/>
              <a:t>30</a:t>
            </a:fld>
            <a:endParaRPr lang="en-I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2">
        <a:schemeClr val="bg2"/>
      </p:bgRef>
    </p:bg>
    <p:spTree>
      <p:nvGrpSpPr>
        <p:cNvPr id="1" name=""/>
        <p:cNvGrpSpPr/>
        <p:nvPr/>
      </p:nvGrpSpPr>
      <p:grpSpPr>
        <a:xfrm>
          <a:off x="0" y="0"/>
          <a:ext cx="0" cy="0"/>
          <a:chOff x="0" y="0"/>
          <a:chExt cx="0" cy="0"/>
        </a:xfrm>
      </p:grpSpPr>
      <p:sp>
        <p:nvSpPr>
          <p:cNvPr id="9" name="Title 8"/>
          <p:cNvSpPr>
            <a:spLocks noGrp="1"/>
          </p:cNvSpPr>
          <p:nvPr>
            <p:ph type="ctrTitle"/>
          </p:nvPr>
        </p:nvSpPr>
        <p:spPr>
          <a:xfrm>
            <a:off x="533400" y="1371600"/>
            <a:ext cx="7851648" cy="18288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smtClean="0"/>
              <a:t>Click to edit Master title style</a:t>
            </a:r>
            <a:endParaRPr kumimoji="0" lang="en-US"/>
          </a:p>
        </p:txBody>
      </p:sp>
      <p:sp>
        <p:nvSpPr>
          <p:cNvPr id="17" name="Subtitle 16"/>
          <p:cNvSpPr>
            <a:spLocks noGrp="1"/>
          </p:cNvSpPr>
          <p:nvPr>
            <p:ph type="subTitle" idx="1"/>
          </p:nvPr>
        </p:nvSpPr>
        <p:spPr>
          <a:xfrm>
            <a:off x="533400" y="3228536"/>
            <a:ext cx="7854696"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30" name="Date Placeholder 29"/>
          <p:cNvSpPr>
            <a:spLocks noGrp="1"/>
          </p:cNvSpPr>
          <p:nvPr>
            <p:ph type="dt" sz="half" idx="10"/>
          </p:nvPr>
        </p:nvSpPr>
        <p:spPr/>
        <p:txBody>
          <a:bodyPr/>
          <a:lstStyle/>
          <a:p>
            <a:fld id="{A4192749-CAE4-412B-A555-CDCCBFE4CE52}" type="datetimeFigureOut">
              <a:rPr lang="en-US" smtClean="0"/>
              <a:pPr/>
              <a:t>5/11/2014</a:t>
            </a:fld>
            <a:endParaRPr lang="en-IN"/>
          </a:p>
        </p:txBody>
      </p:sp>
      <p:sp>
        <p:nvSpPr>
          <p:cNvPr id="19" name="Footer Placeholder 18"/>
          <p:cNvSpPr>
            <a:spLocks noGrp="1"/>
          </p:cNvSpPr>
          <p:nvPr>
            <p:ph type="ftr" sz="quarter" idx="11"/>
          </p:nvPr>
        </p:nvSpPr>
        <p:spPr/>
        <p:txBody>
          <a:bodyPr/>
          <a:lstStyle/>
          <a:p>
            <a:endParaRPr lang="en-IN"/>
          </a:p>
        </p:txBody>
      </p:sp>
      <p:sp>
        <p:nvSpPr>
          <p:cNvPr id="27" name="Slide Number Placeholder 26"/>
          <p:cNvSpPr>
            <a:spLocks noGrp="1"/>
          </p:cNvSpPr>
          <p:nvPr>
            <p:ph type="sldNum" sz="quarter" idx="12"/>
          </p:nvPr>
        </p:nvSpPr>
        <p:spPr/>
        <p:txBody>
          <a:bodyPr/>
          <a:lstStyle/>
          <a:p>
            <a:fld id="{E8B87DD3-FDE6-4DF2-9B0A-F88CF8F144C3}" type="slidenum">
              <a:rPr lang="en-IN" smtClean="0"/>
              <a:pPr/>
              <a:t>‹#›</a:t>
            </a:fld>
            <a:endParaRPr lang="en-IN"/>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A4192749-CAE4-412B-A555-CDCCBFE4CE52}" type="datetimeFigureOut">
              <a:rPr lang="en-US" smtClean="0"/>
              <a:pPr/>
              <a:t>5/11/2014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8B87DD3-FDE6-4DF2-9B0A-F88CF8F144C3}" type="slidenum">
              <a:rPr lang="en-IN" smtClean="0"/>
              <a:pPr/>
              <a:t>‹#›</a:t>
            </a:fld>
            <a:endParaRPr lang="en-I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1"/>
            <a:ext cx="2057400" cy="5211763"/>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914401"/>
            <a:ext cx="6019800" cy="5211763"/>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A4192749-CAE4-412B-A555-CDCCBFE4CE52}" type="datetimeFigureOut">
              <a:rPr lang="en-US" smtClean="0"/>
              <a:pPr/>
              <a:t>5/11/2014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8B87DD3-FDE6-4DF2-9B0A-F88CF8F144C3}" type="slidenum">
              <a:rPr lang="en-IN" smtClean="0"/>
              <a:pPr/>
              <a:t>‹#›</a:t>
            </a:fld>
            <a:endParaRPr lang="en-I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A4192749-CAE4-412B-A555-CDCCBFE4CE52}" type="datetimeFigureOut">
              <a:rPr lang="en-US" smtClean="0"/>
              <a:pPr/>
              <a:t>5/11/2014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8B87DD3-FDE6-4DF2-9B0A-F88CF8F144C3}" type="slidenum">
              <a:rPr lang="en-IN" smtClean="0"/>
              <a:pPr/>
              <a:t>‹#›</a:t>
            </a:fld>
            <a:endParaRPr lang="en-I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30352" y="1316736"/>
            <a:ext cx="7772400" cy="1362456"/>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530352" y="2704664"/>
            <a:ext cx="7772400" cy="1509712"/>
          </a:xfrm>
        </p:spPr>
        <p:txBody>
          <a:bodyPr lIns="45720" rIns="45720" anchor="t"/>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p>
            <a:fld id="{A4192749-CAE4-412B-A555-CDCCBFE4CE52}" type="datetimeFigureOut">
              <a:rPr lang="en-US" smtClean="0"/>
              <a:pPr/>
              <a:t>5/11/2014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8B87DD3-FDE6-4DF2-9B0A-F88CF8F144C3}" type="slidenum">
              <a:rPr lang="en-IN" smtClean="0"/>
              <a:pPr/>
              <a:t>‹#›</a:t>
            </a:fld>
            <a:endParaRPr lang="en-IN"/>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a:lstStyle/>
          <a:p>
            <a:r>
              <a:rPr kumimoji="0" lang="en-US" smtClean="0"/>
              <a:t>Click to edit Master title style</a:t>
            </a:r>
            <a:endParaRPr kumimoji="0" lang="en-US"/>
          </a:p>
        </p:txBody>
      </p:sp>
      <p:sp>
        <p:nvSpPr>
          <p:cNvPr id="3" name="Content Placeholder 2"/>
          <p:cNvSpPr>
            <a:spLocks noGrp="1"/>
          </p:cNvSpPr>
          <p:nvPr>
            <p:ph sz="half" idx="1"/>
          </p:nvPr>
        </p:nvSpPr>
        <p:spPr>
          <a:xfrm>
            <a:off x="457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648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A4192749-CAE4-412B-A555-CDCCBFE4CE52}" type="datetimeFigureOut">
              <a:rPr lang="en-US" smtClean="0"/>
              <a:pPr/>
              <a:t>5/11/2014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8B87DD3-FDE6-4DF2-9B0A-F88CF8F144C3}" type="slidenum">
              <a:rPr lang="en-IN" smtClean="0"/>
              <a:pPr/>
              <a:t>‹#›</a:t>
            </a:fld>
            <a:endParaRPr lang="en-I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tIns="45720" anchor="b"/>
          <a:lstStyle>
            <a:lvl1pPr>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1855248"/>
            <a:ext cx="4040188"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45025" y="1859757"/>
            <a:ext cx="4041775"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457200" y="2514600"/>
            <a:ext cx="4040188"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645025" y="2514600"/>
            <a:ext cx="4041775"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p>
            <a:fld id="{A4192749-CAE4-412B-A555-CDCCBFE4CE52}" type="datetimeFigureOut">
              <a:rPr lang="en-US" smtClean="0"/>
              <a:pPr/>
              <a:t>5/11/2014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E8B87DD3-FDE6-4DF2-9B0A-F88CF8F144C3}" type="slidenum">
              <a:rPr lang="en-IN" smtClean="0"/>
              <a:pPr/>
              <a:t>‹#›</a:t>
            </a:fld>
            <a:endParaRPr lang="en-I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305800" cy="114300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fld id="{A4192749-CAE4-412B-A555-CDCCBFE4CE52}" type="datetimeFigureOut">
              <a:rPr lang="en-US" smtClean="0"/>
              <a:pPr/>
              <a:t>5/11/2014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E8B87DD3-FDE6-4DF2-9B0A-F88CF8F144C3}" type="slidenum">
              <a:rPr lang="en-IN" smtClean="0"/>
              <a:pPr/>
              <a:t>‹#›</a:t>
            </a:fld>
            <a:endParaRPr lang="en-I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4192749-CAE4-412B-A555-CDCCBFE4CE52}" type="datetimeFigureOut">
              <a:rPr lang="en-US" smtClean="0"/>
              <a:pPr/>
              <a:t>5/11/2014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E8B87DD3-FDE6-4DF2-9B0A-F88CF8F144C3}" type="slidenum">
              <a:rPr lang="en-IN" smtClean="0"/>
              <a:pPr/>
              <a:t>‹#›</a:t>
            </a:fld>
            <a:endParaRPr lang="en-I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514352"/>
            <a:ext cx="2743200" cy="1162050"/>
          </a:xfrm>
        </p:spPr>
        <p:txBody>
          <a:bodyPr lIns="0" anchor="b">
            <a:noAutofit/>
          </a:bodyPr>
          <a:lstStyle>
            <a:lvl1pPr algn="l" rtl="0">
              <a:spcBef>
                <a:spcPct val="0"/>
              </a:spcBef>
              <a:buNone/>
              <a:defRPr sz="2600" b="0">
                <a:ln>
                  <a:noFill/>
                </a:ln>
                <a:solidFill>
                  <a:schemeClr val="tx2"/>
                </a:solidFill>
                <a:effectLst/>
                <a:latin typeface="+mj-lt"/>
                <a:ea typeface="+mj-ea"/>
                <a:cs typeface="+mj-cs"/>
              </a:defRPr>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685800" y="1676400"/>
            <a:ext cx="27432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3575050" y="1676400"/>
            <a:ext cx="5111750" cy="4572000"/>
          </a:xfrm>
        </p:spPr>
        <p:txBody>
          <a:bodyPr tIns="0"/>
          <a:lstStyle>
            <a:lvl1pPr>
              <a:defRPr sz="2800"/>
            </a:lvl1pPr>
            <a:lvl2pPr>
              <a:defRPr sz="2600"/>
            </a:lvl2pPr>
            <a:lvl3pPr>
              <a:defRPr sz="2400"/>
            </a:lvl3pPr>
            <a:lvl4pPr>
              <a:defRPr sz="20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A4192749-CAE4-412B-A555-CDCCBFE4CE52}" type="datetimeFigureOut">
              <a:rPr lang="en-US" smtClean="0"/>
              <a:pPr/>
              <a:t>5/11/2014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8B87DD3-FDE6-4DF2-9B0A-F88CF8F144C3}" type="slidenum">
              <a:rPr lang="en-IN" smtClean="0"/>
              <a:pPr/>
              <a:t>‹#›</a:t>
            </a:fld>
            <a:endParaRPr lang="en-I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nip and Round Single Corner Rectangle 8"/>
          <p:cNvSpPr/>
          <p:nvPr/>
        </p:nvSpPr>
        <p:spPr>
          <a:xfrm rot="420000" flipV="1">
            <a:off x="3165753" y="1108077"/>
            <a:ext cx="52578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12" name="Right Triangle 11"/>
          <p:cNvSpPr/>
          <p:nvPr/>
        </p:nvSpPr>
        <p:spPr>
          <a:xfrm rot="420000" flipV="1">
            <a:off x="8004134" y="5359769"/>
            <a:ext cx="155448" cy="155448"/>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1"/>
          <p:cNvSpPr>
            <a:spLocks noGrp="1"/>
          </p:cNvSpPr>
          <p:nvPr>
            <p:ph type="title"/>
          </p:nvPr>
        </p:nvSpPr>
        <p:spPr>
          <a:xfrm>
            <a:off x="609600" y="1176996"/>
            <a:ext cx="2212848" cy="1582621"/>
          </a:xfrm>
        </p:spPr>
        <p:txBody>
          <a:bodyPr vert="horz" lIns="45720" tIns="45720" rIns="45720" bIns="45720" anchor="b"/>
          <a:lstStyle>
            <a:lvl1pPr algn="l">
              <a:buNone/>
              <a:defRPr sz="2000" b="1">
                <a:solidFill>
                  <a:schemeClr val="tx2"/>
                </a:solidFill>
              </a:defRPr>
            </a:lvl1pPr>
          </a:lstStyle>
          <a:p>
            <a:r>
              <a:rPr kumimoji="0" lang="en-US" smtClean="0"/>
              <a:t>Click to edit Master title style</a:t>
            </a:r>
            <a:endParaRPr kumimoji="0" lang="en-US"/>
          </a:p>
        </p:txBody>
      </p:sp>
      <p:sp>
        <p:nvSpPr>
          <p:cNvPr id="4" name="Text Placeholder 3"/>
          <p:cNvSpPr>
            <a:spLocks noGrp="1"/>
          </p:cNvSpPr>
          <p:nvPr>
            <p:ph type="body" sz="half" idx="2"/>
          </p:nvPr>
        </p:nvSpPr>
        <p:spPr>
          <a:xfrm>
            <a:off x="609600" y="2828785"/>
            <a:ext cx="2209800" cy="2179320"/>
          </a:xfrm>
        </p:spPr>
        <p:txBody>
          <a:bodyPr lIns="64008" rIns="45720" bIns="45720" anchor="t"/>
          <a:lstStyle>
            <a:lvl1pPr marL="0" indent="0" algn="l">
              <a:spcBef>
                <a:spcPts val="250"/>
              </a:spcBef>
              <a:buFontTx/>
              <a:buNone/>
              <a:defRPr sz="13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fld id="{A4192749-CAE4-412B-A555-CDCCBFE4CE52}" type="datetimeFigureOut">
              <a:rPr lang="en-US" smtClean="0"/>
              <a:pPr/>
              <a:t>5/11/2014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a:xfrm>
            <a:off x="8077200" y="6356350"/>
            <a:ext cx="609600" cy="365125"/>
          </a:xfrm>
        </p:spPr>
        <p:txBody>
          <a:bodyPr/>
          <a:lstStyle/>
          <a:p>
            <a:fld id="{E8B87DD3-FDE6-4DF2-9B0A-F88CF8F144C3}" type="slidenum">
              <a:rPr lang="en-IN" smtClean="0"/>
              <a:pPr/>
              <a:t>‹#›</a:t>
            </a:fld>
            <a:endParaRPr lang="en-IN"/>
          </a:p>
        </p:txBody>
      </p:sp>
      <p:sp>
        <p:nvSpPr>
          <p:cNvPr id="3" name="Picture Placeholder 2"/>
          <p:cNvSpPr>
            <a:spLocks noGrp="1"/>
          </p:cNvSpPr>
          <p:nvPr>
            <p:ph type="pic" idx="1"/>
          </p:nvPr>
        </p:nvSpPr>
        <p:spPr>
          <a:xfrm rot="420000">
            <a:off x="3485793" y="1199517"/>
            <a:ext cx="4617720" cy="3931920"/>
          </a:xfrm>
          <a:prstGeom prst="rect">
            <a:avLst/>
          </a:prstGeom>
          <a:solidFill>
            <a:schemeClr val="bg2"/>
          </a:solidFill>
          <a:ln w="3000" cap="rnd">
            <a:solidFill>
              <a:srgbClr val="C0C0C0"/>
            </a:solidFill>
            <a:round/>
          </a:ln>
          <a:effectLst/>
        </p:spPr>
        <p:txBody>
          <a:bodyPr/>
          <a:lstStyle>
            <a:lvl1pPr marL="0" indent="0">
              <a:buNone/>
              <a:defRPr sz="3200"/>
            </a:lvl1pPr>
          </a:lstStyle>
          <a:p>
            <a:r>
              <a:rPr kumimoji="0" lang="en-US" smtClean="0"/>
              <a:t>Click icon to add picture</a:t>
            </a:r>
            <a:endParaRPr kumimoji="0" lang="en-US" dirty="0"/>
          </a:p>
        </p:txBody>
      </p:sp>
      <p:sp>
        <p:nvSpPr>
          <p:cNvPr id="10" name="Freeform 9"/>
          <p:cNvSpPr>
            <a:spLocks/>
          </p:cNvSpPr>
          <p:nvPr/>
        </p:nvSpPr>
        <p:spPr bwMode="auto">
          <a:xfrm flipV="1">
            <a:off x="-9525" y="5816600"/>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11" name="Freeform 10"/>
          <p:cNvSpPr>
            <a:spLocks/>
          </p:cNvSpPr>
          <p:nvPr/>
        </p:nvSpPr>
        <p:spPr bwMode="auto">
          <a:xfrm flipV="1">
            <a:off x="4381500" y="6219825"/>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Freeform 6"/>
          <p:cNvSpPr>
            <a:spLocks/>
          </p:cNvSpPr>
          <p:nvPr/>
        </p:nvSpPr>
        <p:spPr bwMode="auto">
          <a:xfrm>
            <a:off x="-9525" y="-7144"/>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8" name="Freeform 7"/>
          <p:cNvSpPr>
            <a:spLocks/>
          </p:cNvSpPr>
          <p:nvPr/>
        </p:nvSpPr>
        <p:spPr bwMode="auto">
          <a:xfrm>
            <a:off x="4381500" y="-7144"/>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9" name="Title Placeholder 8"/>
          <p:cNvSpPr>
            <a:spLocks noGrp="1"/>
          </p:cNvSpPr>
          <p:nvPr>
            <p:ph type="title"/>
          </p:nvPr>
        </p:nvSpPr>
        <p:spPr>
          <a:xfrm>
            <a:off x="457200" y="704088"/>
            <a:ext cx="8229600" cy="1143000"/>
          </a:xfrm>
          <a:prstGeom prst="rect">
            <a:avLst/>
          </a:prstGeom>
        </p:spPr>
        <p:txBody>
          <a:bodyPr vert="horz" lIns="0" rIns="0" bIns="0" anchor="b">
            <a:normAutofit/>
          </a:bodyPr>
          <a:lstStyle/>
          <a:p>
            <a:r>
              <a:rPr kumimoji="0" lang="en-US" smtClean="0"/>
              <a:t>Click to edit Master title style</a:t>
            </a:r>
            <a:endParaRPr kumimoji="0" lang="en-US"/>
          </a:p>
        </p:txBody>
      </p:sp>
      <p:sp>
        <p:nvSpPr>
          <p:cNvPr id="30" name="Text Placeholder 29"/>
          <p:cNvSpPr>
            <a:spLocks noGrp="1"/>
          </p:cNvSpPr>
          <p:nvPr>
            <p:ph type="body" idx="1"/>
          </p:nvPr>
        </p:nvSpPr>
        <p:spPr>
          <a:xfrm>
            <a:off x="457200" y="1935480"/>
            <a:ext cx="8229600" cy="4389120"/>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0" name="Date Placeholder 9"/>
          <p:cNvSpPr>
            <a:spLocks noGrp="1"/>
          </p:cNvSpPr>
          <p:nvPr>
            <p:ph type="dt" sz="half" idx="2"/>
          </p:nvPr>
        </p:nvSpPr>
        <p:spPr>
          <a:xfrm>
            <a:off x="457200" y="6356350"/>
            <a:ext cx="21336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fld id="{A4192749-CAE4-412B-A555-CDCCBFE4CE52}" type="datetimeFigureOut">
              <a:rPr lang="en-US" smtClean="0"/>
              <a:pPr/>
              <a:t>5/11/2014</a:t>
            </a:fld>
            <a:endParaRPr lang="en-IN"/>
          </a:p>
        </p:txBody>
      </p:sp>
      <p:sp>
        <p:nvSpPr>
          <p:cNvPr id="22" name="Footer Placeholder 21"/>
          <p:cNvSpPr>
            <a:spLocks noGrp="1"/>
          </p:cNvSpPr>
          <p:nvPr>
            <p:ph type="ftr" sz="quarter" idx="3"/>
          </p:nvPr>
        </p:nvSpPr>
        <p:spPr>
          <a:xfrm>
            <a:off x="2667000" y="6356350"/>
            <a:ext cx="33528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endParaRPr lang="en-IN"/>
          </a:p>
        </p:txBody>
      </p:sp>
      <p:sp>
        <p:nvSpPr>
          <p:cNvPr id="18" name="Slide Number Placeholder 17"/>
          <p:cNvSpPr>
            <a:spLocks noGrp="1"/>
          </p:cNvSpPr>
          <p:nvPr>
            <p:ph type="sldNum" sz="quarter" idx="4"/>
          </p:nvPr>
        </p:nvSpPr>
        <p:spPr>
          <a:xfrm>
            <a:off x="7924800" y="6356350"/>
            <a:ext cx="762000" cy="365125"/>
          </a:xfrm>
          <a:prstGeom prst="rect">
            <a:avLst/>
          </a:prstGeom>
        </p:spPr>
        <p:txBody>
          <a:bodyPr vert="horz" lIns="0" tIns="0" rIns="0" bIns="0" anchor="b"/>
          <a:lstStyle>
            <a:lvl1pPr algn="r" eaLnBrk="1" latinLnBrk="0" hangingPunct="1">
              <a:defRPr kumimoji="0" sz="1200">
                <a:solidFill>
                  <a:schemeClr val="tx2">
                    <a:shade val="90000"/>
                  </a:schemeClr>
                </a:solidFill>
              </a:defRPr>
            </a:lvl1pPr>
          </a:lstStyle>
          <a:p>
            <a:fld id="{E8B87DD3-FDE6-4DF2-9B0A-F88CF8F144C3}" type="slidenum">
              <a:rPr lang="en-IN" smtClean="0"/>
              <a:pPr/>
              <a:t>‹#›</a:t>
            </a:fld>
            <a:endParaRPr lang="en-IN"/>
          </a:p>
        </p:txBody>
      </p:sp>
      <p:grpSp>
        <p:nvGrpSpPr>
          <p:cNvPr id="2" name="Group 1"/>
          <p:cNvGrpSpPr/>
          <p:nvPr/>
        </p:nvGrpSpPr>
        <p:grpSpPr>
          <a:xfrm>
            <a:off x="-19017" y="202408"/>
            <a:ext cx="9180548" cy="649224"/>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gr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rtl="0" eaLnBrk="1" latinLnBrk="0" hangingPunct="1">
        <a:spcBef>
          <a:spcPct val="0"/>
        </a:spcBef>
        <a:buNone/>
        <a:defRPr kumimoji="0" sz="5000" b="0" kern="1200">
          <a:ln>
            <a:noFill/>
          </a:ln>
          <a:solidFill>
            <a:schemeClr val="tx2"/>
          </a:solidFill>
          <a:effectLst/>
          <a:latin typeface="+mj-lt"/>
          <a:ea typeface="+mj-ea"/>
          <a:cs typeface="+mj-cs"/>
        </a:defRPr>
      </a:lvl1pPr>
    </p:titleStyle>
    <p:body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3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smtClean="0"/>
              <a:t>E-</a:t>
            </a:r>
            <a:r>
              <a:rPr lang="en-IN" dirty="0" err="1" smtClean="0"/>
              <a:t>Lok</a:t>
            </a:r>
            <a:r>
              <a:rPr lang="en-IN" dirty="0" smtClean="0"/>
              <a:t> </a:t>
            </a:r>
            <a:r>
              <a:rPr lang="en-IN" dirty="0" err="1" smtClean="0"/>
              <a:t>Geet</a:t>
            </a:r>
            <a:endParaRPr lang="en-IN" dirty="0"/>
          </a:p>
        </p:txBody>
      </p:sp>
      <p:sp>
        <p:nvSpPr>
          <p:cNvPr id="3" name="Subtitle 2"/>
          <p:cNvSpPr>
            <a:spLocks noGrp="1"/>
          </p:cNvSpPr>
          <p:nvPr>
            <p:ph type="subTitle" idx="1"/>
          </p:nvPr>
        </p:nvSpPr>
        <p:spPr>
          <a:xfrm>
            <a:off x="533400" y="3929066"/>
            <a:ext cx="7854696" cy="1986414"/>
          </a:xfrm>
        </p:spPr>
        <p:txBody>
          <a:bodyPr/>
          <a:lstStyle/>
          <a:p>
            <a:r>
              <a:rPr lang="en-IN" dirty="0" smtClean="0"/>
              <a:t>Presented By :</a:t>
            </a:r>
          </a:p>
          <a:p>
            <a:r>
              <a:rPr lang="en-IN" dirty="0" err="1" smtClean="0"/>
              <a:t>Ashwini</a:t>
            </a:r>
            <a:r>
              <a:rPr lang="en-IN" dirty="0" smtClean="0"/>
              <a:t> </a:t>
            </a:r>
            <a:r>
              <a:rPr lang="en-IN" dirty="0" err="1" smtClean="0"/>
              <a:t>Varma</a:t>
            </a:r>
            <a:r>
              <a:rPr lang="en-IN" dirty="0" smtClean="0"/>
              <a:t> (IT-</a:t>
            </a:r>
            <a:r>
              <a:rPr lang="en-IN" dirty="0" err="1" smtClean="0"/>
              <a:t>2K9</a:t>
            </a:r>
            <a:r>
              <a:rPr lang="en-IN" dirty="0" smtClean="0"/>
              <a:t>-07)</a:t>
            </a:r>
          </a:p>
          <a:p>
            <a:r>
              <a:rPr lang="en-IN" dirty="0" err="1" smtClean="0"/>
              <a:t>Keshav</a:t>
            </a:r>
            <a:r>
              <a:rPr lang="en-IN" dirty="0" smtClean="0"/>
              <a:t> </a:t>
            </a:r>
            <a:r>
              <a:rPr lang="en-IN" dirty="0" err="1" smtClean="0"/>
              <a:t>Patidar</a:t>
            </a:r>
            <a:r>
              <a:rPr lang="en-IN" dirty="0" smtClean="0"/>
              <a:t> (IT-</a:t>
            </a:r>
            <a:r>
              <a:rPr lang="en-IN" dirty="0" err="1" smtClean="0"/>
              <a:t>2K9</a:t>
            </a:r>
            <a:r>
              <a:rPr lang="en-IN" dirty="0" smtClean="0"/>
              <a:t>-20)</a:t>
            </a:r>
          </a:p>
          <a:p>
            <a:r>
              <a:rPr lang="en-IN" dirty="0" err="1" smtClean="0"/>
              <a:t>Prathmesh</a:t>
            </a:r>
            <a:r>
              <a:rPr lang="en-IN" dirty="0" smtClean="0"/>
              <a:t> </a:t>
            </a:r>
            <a:r>
              <a:rPr lang="en-IN" dirty="0" err="1" smtClean="0"/>
              <a:t>Dubey</a:t>
            </a:r>
            <a:r>
              <a:rPr lang="en-IN" dirty="0" smtClean="0"/>
              <a:t> (IT-</a:t>
            </a:r>
            <a:r>
              <a:rPr lang="en-IN" dirty="0" err="1" smtClean="0"/>
              <a:t>2K9</a:t>
            </a:r>
            <a:r>
              <a:rPr lang="en-IN" dirty="0" smtClean="0"/>
              <a:t>-29)</a:t>
            </a:r>
            <a:endParaRPr lang="en-IN" dirty="0"/>
          </a:p>
        </p:txBody>
      </p:sp>
    </p:spTree>
  </p:cSld>
  <p:clrMapOvr>
    <a:masterClrMapping/>
  </p:clrMapOvr>
  <p:transition>
    <p:strips dir="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Feasibility Study</a:t>
            </a:r>
            <a:endParaRPr lang="en-IN" dirty="0"/>
          </a:p>
        </p:txBody>
      </p:sp>
      <p:sp>
        <p:nvSpPr>
          <p:cNvPr id="3" name="Content Placeholder 2"/>
          <p:cNvSpPr>
            <a:spLocks noGrp="1"/>
          </p:cNvSpPr>
          <p:nvPr>
            <p:ph idx="1"/>
          </p:nvPr>
        </p:nvSpPr>
        <p:spPr/>
        <p:txBody>
          <a:bodyPr>
            <a:normAutofit fontScale="92500"/>
          </a:bodyPr>
          <a:lstStyle/>
          <a:p>
            <a:pPr lvl="0" algn="just"/>
            <a:r>
              <a:rPr lang="en-IN" dirty="0" smtClean="0"/>
              <a:t>Economic Feasibility</a:t>
            </a:r>
          </a:p>
          <a:p>
            <a:pPr lvl="1" algn="just"/>
            <a:r>
              <a:rPr lang="en-IN" dirty="0" smtClean="0"/>
              <a:t>As far as the benefits of the project are concerned the cost is quite negligible. The main cost is of the system used to access this project. But that does not concern us as the systems that are used to access the project will be clients systems. Hence, this project is economically feasible.</a:t>
            </a:r>
          </a:p>
          <a:p>
            <a:pPr lvl="0" algn="just"/>
            <a:r>
              <a:rPr lang="en-IN" dirty="0" smtClean="0"/>
              <a:t>Technical Feasibility</a:t>
            </a:r>
          </a:p>
          <a:p>
            <a:pPr lvl="1" algn="just"/>
            <a:r>
              <a:rPr lang="en-IN" dirty="0" smtClean="0"/>
              <a:t>This project is technically feasible as it has got all features necessary to form a healthy environment for communication. The concepts and technology used in this project are perfectly well and secure. And all the requirements of the system can be </a:t>
            </a:r>
            <a:r>
              <a:rPr lang="en-IN" smtClean="0"/>
              <a:t>implemented.</a:t>
            </a:r>
            <a:endParaRPr lang="en-IN" dirty="0" smtClean="0"/>
          </a:p>
        </p:txBody>
      </p:sp>
    </p:spTree>
  </p:cSld>
  <p:clrMapOvr>
    <a:masterClrMapping/>
  </p:clrMapOvr>
  <p:transition>
    <p:strips dir="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Feasibility Study </a:t>
            </a:r>
            <a:r>
              <a:rPr lang="en-IN" i="1" dirty="0" smtClean="0"/>
              <a:t>(Continued)</a:t>
            </a:r>
            <a:endParaRPr lang="en-IN" dirty="0"/>
          </a:p>
        </p:txBody>
      </p:sp>
      <p:sp>
        <p:nvSpPr>
          <p:cNvPr id="3" name="Content Placeholder 2"/>
          <p:cNvSpPr>
            <a:spLocks noGrp="1"/>
          </p:cNvSpPr>
          <p:nvPr>
            <p:ph idx="1"/>
          </p:nvPr>
        </p:nvSpPr>
        <p:spPr/>
        <p:txBody>
          <a:bodyPr>
            <a:normAutofit/>
          </a:bodyPr>
          <a:lstStyle/>
          <a:p>
            <a:pPr lvl="0" algn="just"/>
            <a:r>
              <a:rPr lang="en-IN" dirty="0" smtClean="0"/>
              <a:t>Behaviour Feasibility</a:t>
            </a:r>
          </a:p>
          <a:p>
            <a:pPr lvl="1" algn="just"/>
            <a:r>
              <a:rPr lang="en-IN" dirty="0" smtClean="0"/>
              <a:t>Since now a days most of the people are familiar with the basic use of computers and since this project is being made in very user friendly way so that anyone with basic knowledge of computer can use it, so this project implementation will not hamper the environment or will not affect any user’s behaviour.</a:t>
            </a:r>
          </a:p>
          <a:p>
            <a:pPr algn="just">
              <a:buNone/>
            </a:pPr>
            <a:endParaRPr lang="en-IN" dirty="0"/>
          </a:p>
        </p:txBody>
      </p:sp>
    </p:spTree>
  </p:cSld>
  <p:clrMapOvr>
    <a:masterClrMapping/>
  </p:clrMapOvr>
  <p:transition>
    <p:strips dir="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4400" dirty="0" smtClean="0"/>
              <a:t>Software Requirement Specification</a:t>
            </a:r>
            <a:endParaRPr lang="en-IN" sz="4400" dirty="0"/>
          </a:p>
        </p:txBody>
      </p:sp>
      <p:sp>
        <p:nvSpPr>
          <p:cNvPr id="3" name="Content Placeholder 2"/>
          <p:cNvSpPr>
            <a:spLocks noGrp="1"/>
          </p:cNvSpPr>
          <p:nvPr>
            <p:ph idx="1"/>
          </p:nvPr>
        </p:nvSpPr>
        <p:spPr/>
        <p:txBody>
          <a:bodyPr/>
          <a:lstStyle/>
          <a:p>
            <a:r>
              <a:rPr lang="en-IN" dirty="0" smtClean="0"/>
              <a:t>Functional Requirements</a:t>
            </a:r>
          </a:p>
          <a:p>
            <a:pPr lvl="1"/>
            <a:r>
              <a:rPr lang="en-IN" dirty="0" smtClean="0"/>
              <a:t>Use Case for Admin</a:t>
            </a:r>
          </a:p>
          <a:p>
            <a:pPr lvl="1"/>
            <a:endParaRPr lang="en-IN" dirty="0"/>
          </a:p>
        </p:txBody>
      </p:sp>
      <p:pic>
        <p:nvPicPr>
          <p:cNvPr id="4" name="Picture 3" descr="C:\Users\Ashwini Varma\Desktop\Documentation\Drawings\Use Case Diagrams\Admin.jpg"/>
          <p:cNvPicPr/>
          <p:nvPr/>
        </p:nvPicPr>
        <p:blipFill>
          <a:blip r:embed="rId2"/>
          <a:srcRect/>
          <a:stretch>
            <a:fillRect/>
          </a:stretch>
        </p:blipFill>
        <p:spPr bwMode="auto">
          <a:xfrm>
            <a:off x="1643042" y="2857496"/>
            <a:ext cx="5055870" cy="3802380"/>
          </a:xfrm>
          <a:prstGeom prst="rect">
            <a:avLst/>
          </a:prstGeom>
          <a:noFill/>
          <a:ln w="9525">
            <a:noFill/>
            <a:miter lim="800000"/>
            <a:headEnd/>
            <a:tailEnd/>
          </a:ln>
        </p:spPr>
      </p:pic>
    </p:spTree>
  </p:cSld>
  <p:clrMapOvr>
    <a:masterClrMapping/>
  </p:clrMapOvr>
  <p:transition>
    <p:strips dir="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42984"/>
            <a:ext cx="8229600" cy="5181616"/>
          </a:xfrm>
        </p:spPr>
        <p:txBody>
          <a:bodyPr/>
          <a:lstStyle/>
          <a:p>
            <a:pPr lvl="2"/>
            <a:r>
              <a:rPr lang="en-IN" dirty="0" smtClean="0"/>
              <a:t>Use Case for User</a:t>
            </a:r>
          </a:p>
          <a:p>
            <a:pPr lvl="2">
              <a:buNone/>
            </a:pPr>
            <a:endParaRPr lang="en-IN" dirty="0" smtClean="0"/>
          </a:p>
        </p:txBody>
      </p:sp>
      <p:pic>
        <p:nvPicPr>
          <p:cNvPr id="4" name="Picture 3" descr="C:\Users\Ashwini Varma\Desktop\Documentation\Drawings\Use Case Diagrams\User.jpg"/>
          <p:cNvPicPr/>
          <p:nvPr/>
        </p:nvPicPr>
        <p:blipFill>
          <a:blip r:embed="rId2"/>
          <a:srcRect/>
          <a:stretch>
            <a:fillRect/>
          </a:stretch>
        </p:blipFill>
        <p:spPr bwMode="auto">
          <a:xfrm>
            <a:off x="1886094" y="1764030"/>
            <a:ext cx="5829177" cy="4165300"/>
          </a:xfrm>
          <a:prstGeom prst="rect">
            <a:avLst/>
          </a:prstGeom>
          <a:noFill/>
          <a:ln w="9525">
            <a:noFill/>
            <a:miter lim="800000"/>
            <a:headEnd/>
            <a:tailEnd/>
          </a:ln>
        </p:spPr>
      </p:pic>
    </p:spTree>
  </p:cSld>
  <p:clrMapOvr>
    <a:masterClrMapping/>
  </p:clrMapOvr>
  <p:transition>
    <p:strips dir="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071546"/>
            <a:ext cx="8229600" cy="5253054"/>
          </a:xfrm>
        </p:spPr>
        <p:txBody>
          <a:bodyPr/>
          <a:lstStyle/>
          <a:p>
            <a:pPr lvl="2"/>
            <a:r>
              <a:rPr lang="en-IN" dirty="0" smtClean="0"/>
              <a:t>Use Case for Guest</a:t>
            </a:r>
          </a:p>
          <a:p>
            <a:pPr lvl="2">
              <a:buNone/>
            </a:pPr>
            <a:endParaRPr lang="en-IN" dirty="0" smtClean="0"/>
          </a:p>
          <a:p>
            <a:pPr lvl="2">
              <a:buNone/>
            </a:pPr>
            <a:endParaRPr lang="en-IN" dirty="0" smtClean="0"/>
          </a:p>
        </p:txBody>
      </p:sp>
      <p:pic>
        <p:nvPicPr>
          <p:cNvPr id="4" name="Picture 3" descr="C:\Users\Ashwini Varma\Desktop\Documentation\Drawings\Use Case Diagrams\Guest.jpg"/>
          <p:cNvPicPr/>
          <p:nvPr/>
        </p:nvPicPr>
        <p:blipFill>
          <a:blip r:embed="rId2"/>
          <a:srcRect/>
          <a:stretch>
            <a:fillRect/>
          </a:stretch>
        </p:blipFill>
        <p:spPr bwMode="auto">
          <a:xfrm>
            <a:off x="2430144" y="2172652"/>
            <a:ext cx="4927937" cy="3399488"/>
          </a:xfrm>
          <a:prstGeom prst="rect">
            <a:avLst/>
          </a:prstGeom>
          <a:noFill/>
          <a:ln w="9525">
            <a:noFill/>
            <a:miter lim="800000"/>
            <a:headEnd/>
            <a:tailEnd/>
          </a:ln>
        </p:spPr>
      </p:pic>
    </p:spTree>
  </p:cSld>
  <p:clrMapOvr>
    <a:masterClrMapping/>
  </p:clrMapOvr>
  <p:transition>
    <p:strips dir="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42984"/>
            <a:ext cx="8229600" cy="5181616"/>
          </a:xfrm>
        </p:spPr>
        <p:txBody>
          <a:bodyPr>
            <a:normAutofit/>
          </a:bodyPr>
          <a:lstStyle/>
          <a:p>
            <a:pPr algn="just"/>
            <a:r>
              <a:rPr lang="en-IN" dirty="0" smtClean="0"/>
              <a:t>Non Functional Requirements</a:t>
            </a:r>
          </a:p>
          <a:p>
            <a:pPr lvl="1" algn="just"/>
            <a:r>
              <a:rPr lang="en-IN" dirty="0" smtClean="0"/>
              <a:t>Reliability</a:t>
            </a:r>
          </a:p>
          <a:p>
            <a:pPr lvl="2" algn="just"/>
            <a:r>
              <a:rPr lang="en-US" dirty="0" smtClean="0"/>
              <a:t>The system should provide mechanism to detect any invalid values and should be able handle exceptions very efficiently. </a:t>
            </a:r>
            <a:endParaRPr lang="en-IN" dirty="0" smtClean="0"/>
          </a:p>
          <a:p>
            <a:pPr lvl="2" algn="just"/>
            <a:r>
              <a:rPr lang="en-US" dirty="0" smtClean="0"/>
              <a:t>Moreover, system should use powerful DBMS and Server which do not crash.</a:t>
            </a:r>
          </a:p>
          <a:p>
            <a:pPr lvl="1" algn="just"/>
            <a:r>
              <a:rPr lang="en-US" dirty="0" smtClean="0"/>
              <a:t>Usability</a:t>
            </a:r>
          </a:p>
          <a:p>
            <a:pPr lvl="2" algn="just"/>
            <a:r>
              <a:rPr lang="en-US" dirty="0" smtClean="0"/>
              <a:t>This system should be very easy to use.  It should use graphical user interface components like combo box, list, radio buttons, etc. which are very easy to understand by user.</a:t>
            </a:r>
            <a:endParaRPr lang="en-IN" dirty="0" smtClean="0"/>
          </a:p>
          <a:p>
            <a:pPr lvl="2" algn="just"/>
            <a:r>
              <a:rPr lang="en-US" dirty="0" smtClean="0"/>
              <a:t>Moreover, songs should be categorized according to their movies. It will increase readability and decrease complexity of the system.</a:t>
            </a:r>
            <a:endParaRPr lang="en-IN" dirty="0" smtClean="0"/>
          </a:p>
          <a:p>
            <a:pPr lvl="1" algn="just"/>
            <a:endParaRPr lang="en-US" dirty="0" smtClean="0"/>
          </a:p>
          <a:p>
            <a:pPr lvl="2" algn="just"/>
            <a:endParaRPr lang="en-IN" dirty="0" smtClean="0"/>
          </a:p>
          <a:p>
            <a:pPr lvl="2" algn="just"/>
            <a:endParaRPr lang="en-IN" dirty="0"/>
          </a:p>
        </p:txBody>
      </p:sp>
    </p:spTree>
  </p:cSld>
  <p:clrMapOvr>
    <a:masterClrMapping/>
  </p:clrMapOvr>
  <p:transition>
    <p:strips dir="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1" algn="just"/>
            <a:r>
              <a:rPr lang="en-US" dirty="0" smtClean="0"/>
              <a:t>Security</a:t>
            </a:r>
          </a:p>
          <a:p>
            <a:pPr lvl="2" algn="just"/>
            <a:r>
              <a:rPr lang="en-US" dirty="0" smtClean="0"/>
              <a:t>System should provide measures to prevent software from unauthorized access of data.</a:t>
            </a:r>
          </a:p>
          <a:p>
            <a:pPr lvl="1" algn="just"/>
            <a:r>
              <a:rPr lang="en-IN" dirty="0" smtClean="0"/>
              <a:t>Reusability</a:t>
            </a:r>
          </a:p>
          <a:p>
            <a:pPr lvl="2" algn="just"/>
            <a:r>
              <a:rPr lang="en-US" dirty="0" smtClean="0"/>
              <a:t>The software should be made on concept of Object Oriented Programming and Component Based Assembly so that its Components can be reused again.</a:t>
            </a:r>
            <a:endParaRPr lang="en-IN" dirty="0" smtClean="0"/>
          </a:p>
          <a:p>
            <a:pPr lvl="2" algn="just"/>
            <a:r>
              <a:rPr lang="en-IN" dirty="0" err="1" smtClean="0"/>
              <a:t>MVC</a:t>
            </a:r>
            <a:r>
              <a:rPr lang="en-IN" dirty="0" smtClean="0"/>
              <a:t> (Model View Controller) approach should be used as it facilitates reusability.</a:t>
            </a:r>
            <a:endParaRPr lang="en-IN" dirty="0"/>
          </a:p>
        </p:txBody>
      </p:sp>
    </p:spTree>
  </p:cSld>
  <p:clrMapOvr>
    <a:masterClrMapping/>
  </p:clrMapOvr>
  <p:transition>
    <p:strips dir="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Software Design</a:t>
            </a:r>
            <a:endParaRPr lang="en-IN" dirty="0"/>
          </a:p>
        </p:txBody>
      </p:sp>
      <p:sp>
        <p:nvSpPr>
          <p:cNvPr id="3" name="Content Placeholder 2"/>
          <p:cNvSpPr>
            <a:spLocks noGrp="1"/>
          </p:cNvSpPr>
          <p:nvPr>
            <p:ph idx="1"/>
          </p:nvPr>
        </p:nvSpPr>
        <p:spPr/>
        <p:txBody>
          <a:bodyPr/>
          <a:lstStyle/>
          <a:p>
            <a:r>
              <a:rPr lang="en-IN" dirty="0" smtClean="0"/>
              <a:t>Activity Diagram</a:t>
            </a:r>
          </a:p>
          <a:p>
            <a:pPr lvl="1"/>
            <a:r>
              <a:rPr lang="en-IN" dirty="0" smtClean="0"/>
              <a:t>Upload Songs </a:t>
            </a:r>
          </a:p>
          <a:p>
            <a:pPr lvl="1"/>
            <a:endParaRPr lang="en-IN" dirty="0"/>
          </a:p>
        </p:txBody>
      </p:sp>
      <p:pic>
        <p:nvPicPr>
          <p:cNvPr id="4" name="Picture 3" descr="C:\Users\Ashwini Varma\Desktop\Documentation\Drawings\Activity Diagrams\Upload Songs.jpg"/>
          <p:cNvPicPr/>
          <p:nvPr/>
        </p:nvPicPr>
        <p:blipFill>
          <a:blip r:embed="rId2"/>
          <a:srcRect/>
          <a:stretch>
            <a:fillRect/>
          </a:stretch>
        </p:blipFill>
        <p:spPr bwMode="auto">
          <a:xfrm>
            <a:off x="4786314" y="1214422"/>
            <a:ext cx="3592834" cy="5096117"/>
          </a:xfrm>
          <a:prstGeom prst="rect">
            <a:avLst/>
          </a:prstGeom>
          <a:noFill/>
          <a:ln w="9525">
            <a:noFill/>
            <a:miter lim="800000"/>
            <a:headEnd/>
            <a:tailEnd/>
          </a:ln>
        </p:spPr>
      </p:pic>
    </p:spTree>
  </p:cSld>
  <p:clrMapOvr>
    <a:masterClrMapping/>
  </p:clrMapOvr>
  <p:transition>
    <p:strips dir="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42984"/>
            <a:ext cx="8229600" cy="5181616"/>
          </a:xfrm>
        </p:spPr>
        <p:txBody>
          <a:bodyPr/>
          <a:lstStyle/>
          <a:p>
            <a:pPr lvl="1"/>
            <a:r>
              <a:rPr lang="en-IN" dirty="0" smtClean="0"/>
              <a:t>Delete Songs</a:t>
            </a:r>
            <a:endParaRPr lang="en-IN" dirty="0"/>
          </a:p>
        </p:txBody>
      </p:sp>
      <p:pic>
        <p:nvPicPr>
          <p:cNvPr id="4" name="Picture 3" descr="C:\Users\Ashwini Varma\Desktop\Documentation\Drawings\Activity Diagrams\Delete Songs.jpg"/>
          <p:cNvPicPr/>
          <p:nvPr/>
        </p:nvPicPr>
        <p:blipFill>
          <a:blip r:embed="rId2"/>
          <a:srcRect/>
          <a:stretch>
            <a:fillRect/>
          </a:stretch>
        </p:blipFill>
        <p:spPr bwMode="auto">
          <a:xfrm>
            <a:off x="3174073" y="863306"/>
            <a:ext cx="5041265" cy="5923280"/>
          </a:xfrm>
          <a:prstGeom prst="rect">
            <a:avLst/>
          </a:prstGeom>
          <a:noFill/>
          <a:ln w="9525">
            <a:noFill/>
            <a:miter lim="800000"/>
            <a:headEnd/>
            <a:tailEnd/>
          </a:ln>
        </p:spPr>
      </p:pic>
    </p:spTree>
  </p:cSld>
  <p:clrMapOvr>
    <a:masterClrMapping/>
  </p:clrMapOvr>
  <p:transition>
    <p:strips dir="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42984"/>
            <a:ext cx="8229600" cy="5181616"/>
          </a:xfrm>
        </p:spPr>
        <p:txBody>
          <a:bodyPr/>
          <a:lstStyle/>
          <a:p>
            <a:pPr lvl="1"/>
            <a:r>
              <a:rPr lang="en-IN" dirty="0" smtClean="0"/>
              <a:t>Give Feedback</a:t>
            </a:r>
          </a:p>
          <a:p>
            <a:pPr lvl="1"/>
            <a:endParaRPr lang="en-IN" dirty="0" smtClean="0"/>
          </a:p>
          <a:p>
            <a:pPr lvl="1"/>
            <a:endParaRPr lang="en-IN" dirty="0" smtClean="0"/>
          </a:p>
          <a:p>
            <a:pPr lvl="1"/>
            <a:endParaRPr lang="en-IN" dirty="0" smtClean="0"/>
          </a:p>
          <a:p>
            <a:pPr lvl="1"/>
            <a:endParaRPr lang="en-IN" dirty="0" smtClean="0"/>
          </a:p>
          <a:p>
            <a:pPr lvl="1"/>
            <a:endParaRPr lang="en-IN" dirty="0" smtClean="0"/>
          </a:p>
          <a:p>
            <a:pPr lvl="1"/>
            <a:endParaRPr lang="en-IN" dirty="0" smtClean="0"/>
          </a:p>
          <a:p>
            <a:pPr lvl="1"/>
            <a:r>
              <a:rPr lang="en-IN" dirty="0" smtClean="0"/>
              <a:t>Play or Download Songs </a:t>
            </a:r>
          </a:p>
          <a:p>
            <a:pPr lvl="1"/>
            <a:endParaRPr lang="en-IN" dirty="0"/>
          </a:p>
        </p:txBody>
      </p:sp>
      <p:pic>
        <p:nvPicPr>
          <p:cNvPr id="6" name="Picture 5" descr="C:\Users\Ashwini Varma\Desktop\Documentation\Drawings\Activity Diagrams\Play or Download Songs.jpg"/>
          <p:cNvPicPr/>
          <p:nvPr/>
        </p:nvPicPr>
        <p:blipFill>
          <a:blip r:embed="rId2"/>
          <a:srcRect/>
          <a:stretch>
            <a:fillRect/>
          </a:stretch>
        </p:blipFill>
        <p:spPr bwMode="auto">
          <a:xfrm>
            <a:off x="4929190" y="3857628"/>
            <a:ext cx="2643206" cy="2643206"/>
          </a:xfrm>
          <a:prstGeom prst="rect">
            <a:avLst/>
          </a:prstGeom>
          <a:noFill/>
          <a:ln w="9525">
            <a:noFill/>
            <a:miter lim="800000"/>
            <a:headEnd/>
            <a:tailEnd/>
          </a:ln>
        </p:spPr>
      </p:pic>
      <p:pic>
        <p:nvPicPr>
          <p:cNvPr id="1026" name="Picture 2" descr="C:\Users\Keshav\Documents\X Sem Project\Documentation\Drawings\Activity Diagrams\Give Feedback.jpg"/>
          <p:cNvPicPr>
            <a:picLocks noChangeAspect="1" noChangeArrowheads="1"/>
          </p:cNvPicPr>
          <p:nvPr/>
        </p:nvPicPr>
        <p:blipFill>
          <a:blip r:embed="rId3"/>
          <a:srcRect/>
          <a:stretch>
            <a:fillRect/>
          </a:stretch>
        </p:blipFill>
        <p:spPr bwMode="auto">
          <a:xfrm>
            <a:off x="3571868" y="857232"/>
            <a:ext cx="1857388" cy="3176586"/>
          </a:xfrm>
          <a:prstGeom prst="rect">
            <a:avLst/>
          </a:prstGeom>
          <a:noFill/>
        </p:spPr>
      </p:pic>
    </p:spTree>
  </p:cSld>
  <p:clrMapOvr>
    <a:masterClrMapping/>
  </p:clrMapOvr>
  <p:transition>
    <p:strips dir="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Contents</a:t>
            </a:r>
            <a:endParaRPr lang="en-IN" dirty="0"/>
          </a:p>
        </p:txBody>
      </p:sp>
      <p:sp>
        <p:nvSpPr>
          <p:cNvPr id="3" name="Content Placeholder 2"/>
          <p:cNvSpPr>
            <a:spLocks noGrp="1"/>
          </p:cNvSpPr>
          <p:nvPr>
            <p:ph idx="1"/>
          </p:nvPr>
        </p:nvSpPr>
        <p:spPr>
          <a:xfrm>
            <a:off x="457200" y="1935480"/>
            <a:ext cx="8229600" cy="4636792"/>
          </a:xfrm>
        </p:spPr>
        <p:txBody>
          <a:bodyPr>
            <a:normAutofit fontScale="92500" lnSpcReduction="10000"/>
          </a:bodyPr>
          <a:lstStyle/>
          <a:p>
            <a:r>
              <a:rPr lang="en-IN" dirty="0" smtClean="0"/>
              <a:t>Problem Definition</a:t>
            </a:r>
          </a:p>
          <a:p>
            <a:r>
              <a:rPr lang="en-IN" dirty="0" smtClean="0"/>
              <a:t>Goal of Project</a:t>
            </a:r>
          </a:p>
          <a:p>
            <a:r>
              <a:rPr lang="en-IN" dirty="0" smtClean="0"/>
              <a:t>List of Stakeholders</a:t>
            </a:r>
          </a:p>
          <a:p>
            <a:r>
              <a:rPr lang="en-IN" dirty="0" smtClean="0"/>
              <a:t>Constraints</a:t>
            </a:r>
          </a:p>
          <a:p>
            <a:r>
              <a:rPr lang="en-IN" dirty="0" smtClean="0"/>
              <a:t>Scope</a:t>
            </a:r>
          </a:p>
          <a:p>
            <a:r>
              <a:rPr lang="en-IN" dirty="0" smtClean="0"/>
              <a:t>Gantt Chart</a:t>
            </a:r>
          </a:p>
          <a:p>
            <a:r>
              <a:rPr lang="en-IN" dirty="0" smtClean="0"/>
              <a:t>Feasibility Study</a:t>
            </a:r>
          </a:p>
          <a:p>
            <a:r>
              <a:rPr lang="en-IN" dirty="0" smtClean="0"/>
              <a:t>Software Requirement Specification</a:t>
            </a:r>
          </a:p>
          <a:p>
            <a:r>
              <a:rPr lang="en-IN" dirty="0" smtClean="0"/>
              <a:t>Software Design</a:t>
            </a:r>
          </a:p>
          <a:p>
            <a:r>
              <a:rPr lang="en-IN" dirty="0" smtClean="0"/>
              <a:t>Input Output Forms</a:t>
            </a:r>
          </a:p>
          <a:p>
            <a:r>
              <a:rPr lang="en-IN" dirty="0" smtClean="0"/>
              <a:t>Testing</a:t>
            </a:r>
          </a:p>
          <a:p>
            <a:endParaRPr lang="en-IN" dirty="0"/>
          </a:p>
        </p:txBody>
      </p:sp>
    </p:spTree>
  </p:cSld>
  <p:clrMapOvr>
    <a:masterClrMapping/>
  </p:clrMapOvr>
  <p:transition>
    <p:strips dir="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42984"/>
            <a:ext cx="8229600" cy="5181616"/>
          </a:xfrm>
        </p:spPr>
        <p:txBody>
          <a:bodyPr/>
          <a:lstStyle/>
          <a:p>
            <a:pPr lvl="1"/>
            <a:r>
              <a:rPr lang="en-IN" dirty="0" smtClean="0"/>
              <a:t>Feedback Management</a:t>
            </a:r>
          </a:p>
          <a:p>
            <a:pPr lvl="1"/>
            <a:endParaRPr lang="en-IN" dirty="0" smtClean="0"/>
          </a:p>
          <a:p>
            <a:pPr lvl="1"/>
            <a:endParaRPr lang="en-IN" dirty="0" smtClean="0"/>
          </a:p>
          <a:p>
            <a:pPr lvl="1"/>
            <a:endParaRPr lang="en-IN" dirty="0" smtClean="0"/>
          </a:p>
          <a:p>
            <a:pPr lvl="1">
              <a:buNone/>
            </a:pPr>
            <a:r>
              <a:rPr lang="en-IN" dirty="0" smtClean="0"/>
              <a:t> </a:t>
            </a:r>
            <a:endParaRPr lang="en-IN" dirty="0"/>
          </a:p>
        </p:txBody>
      </p:sp>
      <p:pic>
        <p:nvPicPr>
          <p:cNvPr id="5" name="Picture 4" descr="C:\Users\Ashwini Varma\Desktop\Documentation\Drawings\Activity Diagrams\Feedback Management.jpg"/>
          <p:cNvPicPr/>
          <p:nvPr/>
        </p:nvPicPr>
        <p:blipFill>
          <a:blip r:embed="rId2"/>
          <a:srcRect/>
          <a:stretch>
            <a:fillRect/>
          </a:stretch>
        </p:blipFill>
        <p:spPr bwMode="auto">
          <a:xfrm>
            <a:off x="5429256" y="1071546"/>
            <a:ext cx="2714644" cy="5214974"/>
          </a:xfrm>
          <a:prstGeom prst="rect">
            <a:avLst/>
          </a:prstGeom>
          <a:noFill/>
          <a:ln w="9525">
            <a:noFill/>
            <a:miter lim="800000"/>
            <a:headEnd/>
            <a:tailEnd/>
          </a:ln>
        </p:spPr>
      </p:pic>
    </p:spTree>
  </p:cSld>
  <p:clrMapOvr>
    <a:masterClrMapping/>
  </p:clrMapOvr>
  <p:transition>
    <p:strips dir="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Sequence Diagram</a:t>
            </a:r>
            <a:endParaRPr lang="en-IN" dirty="0"/>
          </a:p>
        </p:txBody>
      </p:sp>
      <p:sp>
        <p:nvSpPr>
          <p:cNvPr id="5" name="Content Placeholder 4"/>
          <p:cNvSpPr>
            <a:spLocks noGrp="1"/>
          </p:cNvSpPr>
          <p:nvPr>
            <p:ph idx="1"/>
          </p:nvPr>
        </p:nvSpPr>
        <p:spPr/>
        <p:txBody>
          <a:bodyPr/>
          <a:lstStyle/>
          <a:p>
            <a:r>
              <a:rPr lang="en-IN" dirty="0" smtClean="0"/>
              <a:t>For Admin</a:t>
            </a:r>
          </a:p>
          <a:p>
            <a:endParaRPr lang="en-IN" dirty="0" smtClean="0"/>
          </a:p>
          <a:p>
            <a:endParaRPr lang="en-IN" dirty="0"/>
          </a:p>
        </p:txBody>
      </p:sp>
      <p:pic>
        <p:nvPicPr>
          <p:cNvPr id="6" name="Content Placeholder 3" descr="Admin.jpg"/>
          <p:cNvPicPr>
            <a:picLocks noChangeAspect="1"/>
          </p:cNvPicPr>
          <p:nvPr/>
        </p:nvPicPr>
        <p:blipFill>
          <a:blip r:embed="rId2"/>
          <a:stretch>
            <a:fillRect/>
          </a:stretch>
        </p:blipFill>
        <p:spPr>
          <a:xfrm>
            <a:off x="2428860" y="1788476"/>
            <a:ext cx="6465879" cy="4783796"/>
          </a:xfrm>
          <a:prstGeom prst="rect">
            <a:avLst/>
          </a:prstGeom>
        </p:spPr>
      </p:pic>
    </p:spTree>
  </p:cSld>
  <p:clrMapOvr>
    <a:masterClrMapping/>
  </p:clrMapOvr>
  <p:transition>
    <p:strips dir="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42984"/>
            <a:ext cx="8229600" cy="5181616"/>
          </a:xfrm>
        </p:spPr>
        <p:txBody>
          <a:bodyPr/>
          <a:lstStyle/>
          <a:p>
            <a:r>
              <a:rPr lang="en-IN" dirty="0" smtClean="0"/>
              <a:t>For User</a:t>
            </a:r>
            <a:endParaRPr lang="en-IN" dirty="0"/>
          </a:p>
        </p:txBody>
      </p:sp>
      <p:pic>
        <p:nvPicPr>
          <p:cNvPr id="4" name="Picture 3" descr="C:\Users\Ashwini Varma\Desktop\Documentation\Drawings\Sequence Diagrams\User.jpg"/>
          <p:cNvPicPr/>
          <p:nvPr/>
        </p:nvPicPr>
        <p:blipFill>
          <a:blip r:embed="rId2"/>
          <a:srcRect/>
          <a:stretch>
            <a:fillRect/>
          </a:stretch>
        </p:blipFill>
        <p:spPr bwMode="auto">
          <a:xfrm>
            <a:off x="857224" y="1857364"/>
            <a:ext cx="6858048" cy="3786214"/>
          </a:xfrm>
          <a:prstGeom prst="rect">
            <a:avLst/>
          </a:prstGeom>
          <a:noFill/>
          <a:ln w="9525">
            <a:noFill/>
            <a:miter lim="800000"/>
            <a:headEnd/>
            <a:tailEnd/>
          </a:ln>
        </p:spPr>
      </p:pic>
    </p:spTree>
  </p:cSld>
  <p:clrMapOvr>
    <a:masterClrMapping/>
  </p:clrMapOvr>
  <p:transition>
    <p:strips dir="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42984"/>
            <a:ext cx="8229600" cy="5181616"/>
          </a:xfrm>
        </p:spPr>
        <p:txBody>
          <a:bodyPr/>
          <a:lstStyle/>
          <a:p>
            <a:r>
              <a:rPr lang="en-IN" dirty="0" smtClean="0"/>
              <a:t>For Guest</a:t>
            </a:r>
          </a:p>
          <a:p>
            <a:endParaRPr lang="en-IN" dirty="0" smtClean="0"/>
          </a:p>
        </p:txBody>
      </p:sp>
      <p:pic>
        <p:nvPicPr>
          <p:cNvPr id="1026" name="Picture 2" descr="C:\Users\Keshav\Documents\X Sem Project\Documentation\Drawings\Sequence Diagrams\Guest.jpg"/>
          <p:cNvPicPr>
            <a:picLocks noChangeAspect="1" noChangeArrowheads="1"/>
          </p:cNvPicPr>
          <p:nvPr/>
        </p:nvPicPr>
        <p:blipFill>
          <a:blip r:embed="rId2"/>
          <a:srcRect/>
          <a:stretch>
            <a:fillRect/>
          </a:stretch>
        </p:blipFill>
        <p:spPr bwMode="auto">
          <a:xfrm>
            <a:off x="642910" y="1643050"/>
            <a:ext cx="8143932" cy="5013003"/>
          </a:xfrm>
          <a:prstGeom prst="rect">
            <a:avLst/>
          </a:prstGeom>
          <a:noFill/>
        </p:spPr>
      </p:pic>
    </p:spTree>
  </p:cSld>
  <p:clrMapOvr>
    <a:masterClrMapping/>
  </p:clrMapOvr>
  <p:transition>
    <p:strips dir="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Data Flow Diagram</a:t>
            </a:r>
            <a:endParaRPr lang="en-IN" dirty="0"/>
          </a:p>
        </p:txBody>
      </p:sp>
      <p:sp>
        <p:nvSpPr>
          <p:cNvPr id="3" name="Content Placeholder 2"/>
          <p:cNvSpPr>
            <a:spLocks noGrp="1"/>
          </p:cNvSpPr>
          <p:nvPr>
            <p:ph idx="1"/>
          </p:nvPr>
        </p:nvSpPr>
        <p:spPr/>
        <p:txBody>
          <a:bodyPr/>
          <a:lstStyle/>
          <a:p>
            <a:r>
              <a:rPr lang="en-IN" dirty="0" smtClean="0"/>
              <a:t>Context </a:t>
            </a:r>
            <a:r>
              <a:rPr lang="en-IN" dirty="0" err="1" smtClean="0"/>
              <a:t>DFD</a:t>
            </a:r>
            <a:endParaRPr lang="en-IN" dirty="0" smtClean="0"/>
          </a:p>
          <a:p>
            <a:endParaRPr lang="en-IN" dirty="0"/>
          </a:p>
        </p:txBody>
      </p:sp>
      <p:pic>
        <p:nvPicPr>
          <p:cNvPr id="1026" name="Picture 2" descr="C:\Users\Keshav\Documents\X Sem Project\Documentation\Drawings\Data Flow Diagram\Context Data Flow Diagram.jpg"/>
          <p:cNvPicPr>
            <a:picLocks noChangeAspect="1" noChangeArrowheads="1"/>
          </p:cNvPicPr>
          <p:nvPr/>
        </p:nvPicPr>
        <p:blipFill>
          <a:blip r:embed="rId2"/>
          <a:srcRect/>
          <a:stretch>
            <a:fillRect/>
          </a:stretch>
        </p:blipFill>
        <p:spPr bwMode="auto">
          <a:xfrm>
            <a:off x="428596" y="2500306"/>
            <a:ext cx="8236695" cy="3214710"/>
          </a:xfrm>
          <a:prstGeom prst="rect">
            <a:avLst/>
          </a:prstGeom>
          <a:noFill/>
        </p:spPr>
      </p:pic>
    </p:spTree>
  </p:cSld>
  <p:clrMapOvr>
    <a:masterClrMapping/>
  </p:clrMapOvr>
  <p:transition>
    <p:strips dir="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14422"/>
            <a:ext cx="8229600" cy="5110178"/>
          </a:xfrm>
        </p:spPr>
        <p:txBody>
          <a:bodyPr/>
          <a:lstStyle/>
          <a:p>
            <a:r>
              <a:rPr lang="en-IN" dirty="0" smtClean="0"/>
              <a:t>Level 1 </a:t>
            </a:r>
            <a:r>
              <a:rPr lang="en-IN" dirty="0" err="1" smtClean="0"/>
              <a:t>DFD</a:t>
            </a:r>
            <a:r>
              <a:rPr lang="en-IN" dirty="0" smtClean="0"/>
              <a:t> for Admin</a:t>
            </a:r>
          </a:p>
          <a:p>
            <a:endParaRPr lang="en-IN" dirty="0" smtClean="0"/>
          </a:p>
        </p:txBody>
      </p:sp>
      <p:pic>
        <p:nvPicPr>
          <p:cNvPr id="2050" name="Picture 2" descr="C:\Users\Keshav\Documents\X Sem Project\Documentation\Drawings\Data Flow Diagram\Admin.jpg"/>
          <p:cNvPicPr>
            <a:picLocks noChangeAspect="1" noChangeArrowheads="1"/>
          </p:cNvPicPr>
          <p:nvPr/>
        </p:nvPicPr>
        <p:blipFill>
          <a:blip r:embed="rId2"/>
          <a:srcRect/>
          <a:stretch>
            <a:fillRect/>
          </a:stretch>
        </p:blipFill>
        <p:spPr bwMode="auto">
          <a:xfrm>
            <a:off x="428596" y="1928802"/>
            <a:ext cx="8286808" cy="4296036"/>
          </a:xfrm>
          <a:prstGeom prst="rect">
            <a:avLst/>
          </a:prstGeom>
          <a:noFill/>
        </p:spPr>
      </p:pic>
    </p:spTree>
  </p:cSld>
  <p:clrMapOvr>
    <a:masterClrMapping/>
  </p:clrMapOvr>
  <p:transition>
    <p:strips dir="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071546"/>
            <a:ext cx="8229600" cy="5253054"/>
          </a:xfrm>
        </p:spPr>
        <p:txBody>
          <a:bodyPr/>
          <a:lstStyle/>
          <a:p>
            <a:r>
              <a:rPr lang="en-IN" dirty="0" smtClean="0"/>
              <a:t>Level 1 </a:t>
            </a:r>
            <a:r>
              <a:rPr lang="en-IN" dirty="0" err="1" smtClean="0"/>
              <a:t>DFD</a:t>
            </a:r>
            <a:r>
              <a:rPr lang="en-IN" dirty="0" smtClean="0"/>
              <a:t> for User</a:t>
            </a:r>
          </a:p>
          <a:p>
            <a:endParaRPr lang="en-IN" dirty="0" smtClean="0"/>
          </a:p>
          <a:p>
            <a:endParaRPr lang="en-IN" dirty="0" smtClean="0"/>
          </a:p>
          <a:p>
            <a:endParaRPr lang="en-IN" dirty="0" smtClean="0"/>
          </a:p>
          <a:p>
            <a:endParaRPr lang="en-IN" dirty="0" smtClean="0"/>
          </a:p>
          <a:p>
            <a:r>
              <a:rPr lang="en-IN" dirty="0" smtClean="0"/>
              <a:t>Level 1 </a:t>
            </a:r>
            <a:r>
              <a:rPr lang="en-IN" dirty="0" err="1" smtClean="0"/>
              <a:t>DFD</a:t>
            </a:r>
            <a:r>
              <a:rPr lang="en-IN" dirty="0" smtClean="0"/>
              <a:t> for Guest</a:t>
            </a:r>
          </a:p>
          <a:p>
            <a:pPr>
              <a:buNone/>
            </a:pPr>
            <a:endParaRPr lang="en-IN" dirty="0"/>
          </a:p>
        </p:txBody>
      </p:sp>
      <p:pic>
        <p:nvPicPr>
          <p:cNvPr id="5" name="Picture 4" descr="C:\Users\Ashwini Varma\Desktop\Documentation\Drawings\Data Flow Diagram\Guest.jpg"/>
          <p:cNvPicPr/>
          <p:nvPr/>
        </p:nvPicPr>
        <p:blipFill>
          <a:blip r:embed="rId2"/>
          <a:srcRect/>
          <a:stretch>
            <a:fillRect/>
          </a:stretch>
        </p:blipFill>
        <p:spPr bwMode="auto">
          <a:xfrm>
            <a:off x="857224" y="4214818"/>
            <a:ext cx="7429552" cy="2500330"/>
          </a:xfrm>
          <a:prstGeom prst="rect">
            <a:avLst/>
          </a:prstGeom>
          <a:noFill/>
          <a:ln w="9525">
            <a:noFill/>
            <a:miter lim="800000"/>
            <a:headEnd/>
            <a:tailEnd/>
          </a:ln>
        </p:spPr>
      </p:pic>
      <p:pic>
        <p:nvPicPr>
          <p:cNvPr id="3074" name="Picture 2" descr="C:\Users\Keshav\Documents\X Sem Project\Documentation\Drawings\Data Flow Diagram\User.jpg"/>
          <p:cNvPicPr>
            <a:picLocks noChangeAspect="1" noChangeArrowheads="1"/>
          </p:cNvPicPr>
          <p:nvPr/>
        </p:nvPicPr>
        <p:blipFill>
          <a:blip r:embed="rId3"/>
          <a:srcRect/>
          <a:stretch>
            <a:fillRect/>
          </a:stretch>
        </p:blipFill>
        <p:spPr bwMode="auto">
          <a:xfrm>
            <a:off x="4203036" y="928670"/>
            <a:ext cx="4821408" cy="3071834"/>
          </a:xfrm>
          <a:prstGeom prst="rect">
            <a:avLst/>
          </a:prstGeom>
          <a:noFill/>
        </p:spPr>
      </p:pic>
    </p:spTree>
  </p:cSld>
  <p:clrMapOvr>
    <a:masterClrMapping/>
  </p:clrMapOvr>
  <p:transition>
    <p:strips dir="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Class Diagram</a:t>
            </a:r>
            <a:endParaRPr lang="en-IN" dirty="0"/>
          </a:p>
        </p:txBody>
      </p:sp>
      <p:pic>
        <p:nvPicPr>
          <p:cNvPr id="4" name="Content Placeholder 3" descr="C:\Users\Ashwini Varma\Desktop\Documentation\Drawings\Class Diagram\Class Diagram.jpg"/>
          <p:cNvPicPr>
            <a:picLocks noGrp="1"/>
          </p:cNvPicPr>
          <p:nvPr>
            <p:ph idx="1"/>
          </p:nvPr>
        </p:nvPicPr>
        <p:blipFill>
          <a:blip r:embed="rId2"/>
          <a:srcRect/>
          <a:stretch>
            <a:fillRect/>
          </a:stretch>
        </p:blipFill>
        <p:spPr bwMode="auto">
          <a:xfrm>
            <a:off x="1071538" y="1935163"/>
            <a:ext cx="7429552" cy="4637109"/>
          </a:xfrm>
          <a:prstGeom prst="rect">
            <a:avLst/>
          </a:prstGeom>
          <a:noFill/>
          <a:ln w="9525">
            <a:noFill/>
            <a:miter lim="800000"/>
            <a:headEnd/>
            <a:tailEnd/>
          </a:ln>
        </p:spPr>
      </p:pic>
    </p:spTree>
  </p:cSld>
  <p:clrMapOvr>
    <a:masterClrMapping/>
  </p:clrMapOvr>
  <p:transition>
    <p:strips dir="ru"/>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E-R Diagram</a:t>
            </a:r>
            <a:endParaRPr lang="en-IN" dirty="0"/>
          </a:p>
        </p:txBody>
      </p:sp>
      <p:pic>
        <p:nvPicPr>
          <p:cNvPr id="4" name="Content Placeholder 3" descr="C:\Users\Ashwini Varma\Desktop\Documentation\Drawings\Database Diagrams\ER Diagram.jpg"/>
          <p:cNvPicPr>
            <a:picLocks noGrp="1"/>
          </p:cNvPicPr>
          <p:nvPr>
            <p:ph idx="1"/>
          </p:nvPr>
        </p:nvPicPr>
        <p:blipFill>
          <a:blip r:embed="rId2"/>
          <a:srcRect/>
          <a:stretch>
            <a:fillRect/>
          </a:stretch>
        </p:blipFill>
        <p:spPr bwMode="auto">
          <a:xfrm>
            <a:off x="1230464" y="1935163"/>
            <a:ext cx="6683072" cy="4389437"/>
          </a:xfrm>
          <a:prstGeom prst="rect">
            <a:avLst/>
          </a:prstGeom>
          <a:noFill/>
          <a:ln w="9525">
            <a:noFill/>
            <a:miter lim="800000"/>
            <a:headEnd/>
            <a:tailEnd/>
          </a:ln>
        </p:spPr>
      </p:pic>
    </p:spTree>
  </p:cSld>
  <p:clrMapOvr>
    <a:masterClrMapping/>
  </p:clrMapOvr>
  <p:transition>
    <p:strips dir="ru"/>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Conceptual Data Design</a:t>
            </a:r>
            <a:endParaRPr lang="en-IN" dirty="0"/>
          </a:p>
        </p:txBody>
      </p:sp>
      <p:pic>
        <p:nvPicPr>
          <p:cNvPr id="4" name="Content Placeholder 3" descr="C:\Users\Ashwini Varma\Desktop\Documentation\Drawings\Database Diagrams\Conceptual Data Design.jpg"/>
          <p:cNvPicPr>
            <a:picLocks noGrp="1"/>
          </p:cNvPicPr>
          <p:nvPr>
            <p:ph idx="1"/>
          </p:nvPr>
        </p:nvPicPr>
        <p:blipFill>
          <a:blip r:embed="rId2"/>
          <a:srcRect/>
          <a:stretch>
            <a:fillRect/>
          </a:stretch>
        </p:blipFill>
        <p:spPr bwMode="auto">
          <a:xfrm>
            <a:off x="428596" y="2786058"/>
            <a:ext cx="8229600" cy="2571768"/>
          </a:xfrm>
          <a:prstGeom prst="rect">
            <a:avLst/>
          </a:prstGeom>
          <a:noFill/>
          <a:ln w="9525">
            <a:noFill/>
            <a:miter lim="800000"/>
            <a:headEnd/>
            <a:tailEnd/>
          </a:ln>
        </p:spPr>
      </p:pic>
    </p:spTree>
  </p:cSld>
  <p:clrMapOvr>
    <a:masterClrMapping/>
  </p:clrMapOvr>
  <p:transition>
    <p:strips dir="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Problem Definition</a:t>
            </a:r>
            <a:endParaRPr lang="en-IN" dirty="0"/>
          </a:p>
        </p:txBody>
      </p:sp>
      <p:sp>
        <p:nvSpPr>
          <p:cNvPr id="3" name="Content Placeholder 2"/>
          <p:cNvSpPr>
            <a:spLocks noGrp="1"/>
          </p:cNvSpPr>
          <p:nvPr>
            <p:ph idx="1"/>
          </p:nvPr>
        </p:nvSpPr>
        <p:spPr/>
        <p:txBody>
          <a:bodyPr/>
          <a:lstStyle/>
          <a:p>
            <a:pPr algn="just"/>
            <a:endParaRPr lang="en-IN" dirty="0" smtClean="0"/>
          </a:p>
          <a:p>
            <a:pPr algn="just"/>
            <a:r>
              <a:rPr lang="en-IN" dirty="0" smtClean="0"/>
              <a:t>E-</a:t>
            </a:r>
            <a:r>
              <a:rPr lang="en-IN" dirty="0" err="1" smtClean="0"/>
              <a:t>Lok</a:t>
            </a:r>
            <a:r>
              <a:rPr lang="en-IN" dirty="0" smtClean="0"/>
              <a:t> </a:t>
            </a:r>
            <a:r>
              <a:rPr lang="en-IN" dirty="0" err="1" smtClean="0"/>
              <a:t>Geet</a:t>
            </a:r>
            <a:r>
              <a:rPr lang="en-IN" dirty="0" smtClean="0"/>
              <a:t> is a website which aims at providing users with facility to provide (listen and download) </a:t>
            </a:r>
            <a:r>
              <a:rPr lang="en-IN" dirty="0" err="1" smtClean="0"/>
              <a:t>lok</a:t>
            </a:r>
            <a:r>
              <a:rPr lang="en-IN" dirty="0" smtClean="0"/>
              <a:t> (folk) music anywhere and anytime.</a:t>
            </a:r>
          </a:p>
          <a:p>
            <a:pPr algn="just">
              <a:buNone/>
            </a:pPr>
            <a:endParaRPr lang="en-IN" dirty="0" smtClean="0"/>
          </a:p>
          <a:p>
            <a:pPr algn="just"/>
            <a:r>
              <a:rPr lang="en-IN" dirty="0" smtClean="0"/>
              <a:t>Moreover, it also provides users with facility to manage their favourite playlist.</a:t>
            </a:r>
            <a:endParaRPr lang="en-IN" dirty="0"/>
          </a:p>
        </p:txBody>
      </p:sp>
    </p:spTree>
  </p:cSld>
  <p:clrMapOvr>
    <a:masterClrMapping/>
  </p:clrMapOvr>
  <p:transition>
    <p:strips dir="ru"/>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Physical Data Design</a:t>
            </a:r>
            <a:endParaRPr lang="en-IN" dirty="0"/>
          </a:p>
        </p:txBody>
      </p:sp>
      <p:pic>
        <p:nvPicPr>
          <p:cNvPr id="4" name="Content Placeholder 3"/>
          <p:cNvPicPr>
            <a:picLocks noGrp="1"/>
          </p:cNvPicPr>
          <p:nvPr>
            <p:ph idx="1"/>
          </p:nvPr>
        </p:nvPicPr>
        <p:blipFill>
          <a:blip r:embed="rId3"/>
          <a:srcRect/>
          <a:stretch>
            <a:fillRect/>
          </a:stretch>
        </p:blipFill>
        <p:spPr bwMode="auto">
          <a:xfrm>
            <a:off x="714348" y="2500306"/>
            <a:ext cx="1760373" cy="1775614"/>
          </a:xfrm>
          <a:prstGeom prst="rect">
            <a:avLst/>
          </a:prstGeom>
          <a:noFill/>
          <a:ln w="9525">
            <a:noFill/>
            <a:miter lim="800000"/>
            <a:headEnd/>
            <a:tailEnd/>
          </a:ln>
        </p:spPr>
      </p:pic>
      <p:pic>
        <p:nvPicPr>
          <p:cNvPr id="5" name="Picture 4"/>
          <p:cNvPicPr/>
          <p:nvPr/>
        </p:nvPicPr>
        <p:blipFill>
          <a:blip r:embed="rId4"/>
          <a:srcRect/>
          <a:stretch>
            <a:fillRect/>
          </a:stretch>
        </p:blipFill>
        <p:spPr bwMode="auto">
          <a:xfrm>
            <a:off x="2928926" y="2500306"/>
            <a:ext cx="1427892" cy="1169773"/>
          </a:xfrm>
          <a:prstGeom prst="rect">
            <a:avLst/>
          </a:prstGeom>
          <a:noFill/>
          <a:ln w="9525">
            <a:noFill/>
            <a:miter lim="800000"/>
            <a:headEnd/>
            <a:tailEnd/>
          </a:ln>
        </p:spPr>
      </p:pic>
      <p:pic>
        <p:nvPicPr>
          <p:cNvPr id="6" name="Picture 5"/>
          <p:cNvPicPr/>
          <p:nvPr/>
        </p:nvPicPr>
        <p:blipFill>
          <a:blip r:embed="rId5"/>
          <a:srcRect/>
          <a:stretch>
            <a:fillRect/>
          </a:stretch>
        </p:blipFill>
        <p:spPr bwMode="auto">
          <a:xfrm>
            <a:off x="5143504" y="2428868"/>
            <a:ext cx="1519314" cy="1367481"/>
          </a:xfrm>
          <a:prstGeom prst="rect">
            <a:avLst/>
          </a:prstGeom>
          <a:noFill/>
          <a:ln w="9525">
            <a:noFill/>
            <a:miter lim="800000"/>
            <a:headEnd/>
            <a:tailEnd/>
          </a:ln>
        </p:spPr>
      </p:pic>
      <p:pic>
        <p:nvPicPr>
          <p:cNvPr id="7" name="Picture 6"/>
          <p:cNvPicPr/>
          <p:nvPr/>
        </p:nvPicPr>
        <p:blipFill>
          <a:blip r:embed="rId6"/>
          <a:srcRect/>
          <a:stretch>
            <a:fillRect/>
          </a:stretch>
        </p:blipFill>
        <p:spPr bwMode="auto">
          <a:xfrm>
            <a:off x="2928926" y="4714884"/>
            <a:ext cx="1548712" cy="1005016"/>
          </a:xfrm>
          <a:prstGeom prst="rect">
            <a:avLst/>
          </a:prstGeom>
          <a:noFill/>
          <a:ln w="9525">
            <a:noFill/>
            <a:miter lim="800000"/>
            <a:headEnd/>
            <a:tailEnd/>
          </a:ln>
        </p:spPr>
      </p:pic>
      <p:pic>
        <p:nvPicPr>
          <p:cNvPr id="8" name="Picture 7"/>
          <p:cNvPicPr/>
          <p:nvPr/>
        </p:nvPicPr>
        <p:blipFill>
          <a:blip r:embed="rId7"/>
          <a:srcRect/>
          <a:stretch>
            <a:fillRect/>
          </a:stretch>
        </p:blipFill>
        <p:spPr bwMode="auto">
          <a:xfrm>
            <a:off x="5429256" y="4572008"/>
            <a:ext cx="1719133" cy="2100648"/>
          </a:xfrm>
          <a:prstGeom prst="rect">
            <a:avLst/>
          </a:prstGeom>
          <a:noFill/>
          <a:ln w="9525">
            <a:noFill/>
            <a:miter lim="800000"/>
            <a:headEnd/>
            <a:tailEnd/>
          </a:ln>
        </p:spPr>
      </p:pic>
      <p:sp>
        <p:nvSpPr>
          <p:cNvPr id="9" name="TextBox 8"/>
          <p:cNvSpPr txBox="1"/>
          <p:nvPr/>
        </p:nvSpPr>
        <p:spPr>
          <a:xfrm>
            <a:off x="1000100" y="2071678"/>
            <a:ext cx="1000132" cy="338554"/>
          </a:xfrm>
          <a:prstGeom prst="rect">
            <a:avLst/>
          </a:prstGeom>
          <a:noFill/>
        </p:spPr>
        <p:txBody>
          <a:bodyPr wrap="square" rtlCol="0">
            <a:spAutoFit/>
          </a:bodyPr>
          <a:lstStyle/>
          <a:p>
            <a:r>
              <a:rPr lang="en-IN" sz="1600" dirty="0" smtClean="0"/>
              <a:t>USER</a:t>
            </a:r>
            <a:endParaRPr lang="en-IN" dirty="0"/>
          </a:p>
        </p:txBody>
      </p:sp>
      <p:sp>
        <p:nvSpPr>
          <p:cNvPr id="10" name="TextBox 9"/>
          <p:cNvSpPr txBox="1"/>
          <p:nvPr/>
        </p:nvSpPr>
        <p:spPr>
          <a:xfrm>
            <a:off x="3143240" y="2090314"/>
            <a:ext cx="1000132" cy="338554"/>
          </a:xfrm>
          <a:prstGeom prst="rect">
            <a:avLst/>
          </a:prstGeom>
          <a:noFill/>
        </p:spPr>
        <p:txBody>
          <a:bodyPr wrap="square" rtlCol="0">
            <a:spAutoFit/>
          </a:bodyPr>
          <a:lstStyle/>
          <a:p>
            <a:r>
              <a:rPr lang="en-IN" sz="1600" dirty="0" smtClean="0"/>
              <a:t>MOVIES</a:t>
            </a:r>
            <a:endParaRPr lang="en-IN" dirty="0"/>
          </a:p>
        </p:txBody>
      </p:sp>
      <p:sp>
        <p:nvSpPr>
          <p:cNvPr id="11" name="TextBox 10"/>
          <p:cNvSpPr txBox="1"/>
          <p:nvPr/>
        </p:nvSpPr>
        <p:spPr>
          <a:xfrm>
            <a:off x="5357818" y="2071678"/>
            <a:ext cx="1000132" cy="338554"/>
          </a:xfrm>
          <a:prstGeom prst="rect">
            <a:avLst/>
          </a:prstGeom>
          <a:noFill/>
        </p:spPr>
        <p:txBody>
          <a:bodyPr wrap="square" rtlCol="0">
            <a:spAutoFit/>
          </a:bodyPr>
          <a:lstStyle/>
          <a:p>
            <a:r>
              <a:rPr lang="en-IN" sz="1600" dirty="0" smtClean="0"/>
              <a:t>SONGS</a:t>
            </a:r>
            <a:endParaRPr lang="en-IN" dirty="0"/>
          </a:p>
        </p:txBody>
      </p:sp>
      <p:sp>
        <p:nvSpPr>
          <p:cNvPr id="12" name="TextBox 11"/>
          <p:cNvSpPr txBox="1"/>
          <p:nvPr/>
        </p:nvSpPr>
        <p:spPr>
          <a:xfrm>
            <a:off x="3000364" y="4233454"/>
            <a:ext cx="1428760" cy="338554"/>
          </a:xfrm>
          <a:prstGeom prst="rect">
            <a:avLst/>
          </a:prstGeom>
          <a:noFill/>
        </p:spPr>
        <p:txBody>
          <a:bodyPr wrap="square" rtlCol="0">
            <a:spAutoFit/>
          </a:bodyPr>
          <a:lstStyle/>
          <a:p>
            <a:r>
              <a:rPr lang="en-IN" sz="1600" dirty="0" err="1" smtClean="0"/>
              <a:t>SONG_USER</a:t>
            </a:r>
            <a:endParaRPr lang="en-IN" dirty="0"/>
          </a:p>
        </p:txBody>
      </p:sp>
      <p:sp>
        <p:nvSpPr>
          <p:cNvPr id="13" name="TextBox 12"/>
          <p:cNvSpPr txBox="1"/>
          <p:nvPr/>
        </p:nvSpPr>
        <p:spPr>
          <a:xfrm>
            <a:off x="5500694" y="4143380"/>
            <a:ext cx="1357322" cy="338554"/>
          </a:xfrm>
          <a:prstGeom prst="rect">
            <a:avLst/>
          </a:prstGeom>
          <a:noFill/>
        </p:spPr>
        <p:txBody>
          <a:bodyPr wrap="square" rtlCol="0">
            <a:spAutoFit/>
          </a:bodyPr>
          <a:lstStyle/>
          <a:p>
            <a:r>
              <a:rPr lang="en-IN" sz="1600" dirty="0" smtClean="0"/>
              <a:t>FEEDBACK</a:t>
            </a:r>
            <a:endParaRPr lang="en-IN" dirty="0"/>
          </a:p>
        </p:txBody>
      </p:sp>
    </p:spTree>
  </p:cSld>
  <p:clrMapOvr>
    <a:masterClrMapping/>
  </p:clrMapOvr>
  <p:transition>
    <p:strips dir="ru"/>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Input Output Forms</a:t>
            </a:r>
            <a:endParaRPr lang="en-IN" dirty="0"/>
          </a:p>
        </p:txBody>
      </p:sp>
      <p:pic>
        <p:nvPicPr>
          <p:cNvPr id="6" name="Content Placeholder 5"/>
          <p:cNvPicPr>
            <a:picLocks noGrp="1"/>
          </p:cNvPicPr>
          <p:nvPr>
            <p:ph idx="1"/>
          </p:nvPr>
        </p:nvPicPr>
        <p:blipFill>
          <a:blip r:embed="rId2"/>
          <a:srcRect/>
          <a:stretch>
            <a:fillRect/>
          </a:stretch>
        </p:blipFill>
        <p:spPr bwMode="auto">
          <a:xfrm>
            <a:off x="1106474" y="1935163"/>
            <a:ext cx="6931052" cy="4389437"/>
          </a:xfrm>
          <a:prstGeom prst="rect">
            <a:avLst/>
          </a:prstGeom>
          <a:noFill/>
          <a:ln w="9525">
            <a:noFill/>
            <a:miter lim="800000"/>
            <a:headEnd/>
            <a:tailEnd/>
          </a:ln>
        </p:spPr>
      </p:pic>
    </p:spTree>
  </p:cSld>
  <p:clrMapOvr>
    <a:masterClrMapping/>
  </p:clrMapOvr>
  <p:transition>
    <p:strips dir="ru"/>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p:cNvPicPr>
          <p:nvPr>
            <p:ph idx="1"/>
          </p:nvPr>
        </p:nvPicPr>
        <p:blipFill>
          <a:blip r:embed="rId2"/>
          <a:srcRect/>
          <a:stretch>
            <a:fillRect/>
          </a:stretch>
        </p:blipFill>
        <p:spPr bwMode="auto">
          <a:xfrm>
            <a:off x="500034" y="1142984"/>
            <a:ext cx="8215369" cy="5286411"/>
          </a:xfrm>
          <a:prstGeom prst="rect">
            <a:avLst/>
          </a:prstGeom>
          <a:noFill/>
          <a:ln w="9525">
            <a:noFill/>
            <a:miter lim="800000"/>
            <a:headEnd/>
            <a:tailEnd/>
          </a:ln>
        </p:spPr>
      </p:pic>
    </p:spTree>
  </p:cSld>
  <p:clrMapOvr>
    <a:masterClrMapping/>
  </p:clrMapOvr>
  <p:transition>
    <p:strips dir="ru"/>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p:cNvPicPr>
          <p:nvPr>
            <p:ph idx="1"/>
          </p:nvPr>
        </p:nvPicPr>
        <p:blipFill>
          <a:blip r:embed="rId2"/>
          <a:srcRect/>
          <a:stretch>
            <a:fillRect/>
          </a:stretch>
        </p:blipFill>
        <p:spPr bwMode="auto">
          <a:xfrm>
            <a:off x="642910" y="1428737"/>
            <a:ext cx="7500990" cy="4857783"/>
          </a:xfrm>
          <a:prstGeom prst="rect">
            <a:avLst/>
          </a:prstGeom>
          <a:noFill/>
          <a:ln w="9525">
            <a:noFill/>
            <a:miter lim="800000"/>
            <a:headEnd/>
            <a:tailEnd/>
          </a:ln>
        </p:spPr>
      </p:pic>
    </p:spTree>
  </p:cSld>
  <p:clrMapOvr>
    <a:masterClrMapping/>
  </p:clrMapOvr>
  <p:transition>
    <p:strips dir="ru"/>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p:nvPr/>
        </p:nvPicPr>
        <p:blipFill>
          <a:blip r:embed="rId2"/>
          <a:srcRect/>
          <a:stretch>
            <a:fillRect/>
          </a:stretch>
        </p:blipFill>
        <p:spPr bwMode="auto">
          <a:xfrm>
            <a:off x="857224" y="1214422"/>
            <a:ext cx="7358114" cy="4929222"/>
          </a:xfrm>
          <a:prstGeom prst="rect">
            <a:avLst/>
          </a:prstGeom>
          <a:noFill/>
          <a:ln w="9525">
            <a:noFill/>
            <a:miter lim="800000"/>
            <a:headEnd/>
            <a:tailEnd/>
          </a:ln>
        </p:spPr>
      </p:pic>
    </p:spTree>
  </p:cSld>
  <p:clrMapOvr>
    <a:masterClrMapping/>
  </p:clrMapOvr>
  <p:transition>
    <p:strips dir="ru"/>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p:nvPr/>
        </p:nvPicPr>
        <p:blipFill>
          <a:blip r:embed="rId2"/>
          <a:srcRect/>
          <a:stretch>
            <a:fillRect/>
          </a:stretch>
        </p:blipFill>
        <p:spPr bwMode="auto">
          <a:xfrm>
            <a:off x="1142976" y="1071546"/>
            <a:ext cx="7215237" cy="5286412"/>
          </a:xfrm>
          <a:prstGeom prst="rect">
            <a:avLst/>
          </a:prstGeom>
          <a:noFill/>
          <a:ln w="9525">
            <a:noFill/>
            <a:miter lim="800000"/>
            <a:headEnd/>
            <a:tailEnd/>
          </a:ln>
        </p:spPr>
      </p:pic>
    </p:spTree>
  </p:cSld>
  <p:clrMapOvr>
    <a:masterClrMapping/>
  </p:clrMapOvr>
  <p:transition>
    <p:strips dir="ru"/>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p:nvPr/>
        </p:nvPicPr>
        <p:blipFill>
          <a:blip r:embed="rId2"/>
          <a:srcRect/>
          <a:stretch>
            <a:fillRect/>
          </a:stretch>
        </p:blipFill>
        <p:spPr bwMode="auto">
          <a:xfrm>
            <a:off x="500034" y="1071546"/>
            <a:ext cx="7929617" cy="5357849"/>
          </a:xfrm>
          <a:prstGeom prst="rect">
            <a:avLst/>
          </a:prstGeom>
          <a:noFill/>
          <a:ln w="9525">
            <a:noFill/>
            <a:miter lim="800000"/>
            <a:headEnd/>
            <a:tailEnd/>
          </a:ln>
        </p:spPr>
      </p:pic>
    </p:spTree>
  </p:cSld>
  <p:clrMapOvr>
    <a:masterClrMapping/>
  </p:clrMapOvr>
  <p:transition>
    <p:strips dir="ru"/>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p:nvPr/>
        </p:nvPicPr>
        <p:blipFill>
          <a:blip r:embed="rId2"/>
          <a:srcRect/>
          <a:stretch>
            <a:fillRect/>
          </a:stretch>
        </p:blipFill>
        <p:spPr bwMode="auto">
          <a:xfrm>
            <a:off x="642910" y="1285860"/>
            <a:ext cx="7715304" cy="4857784"/>
          </a:xfrm>
          <a:prstGeom prst="rect">
            <a:avLst/>
          </a:prstGeom>
          <a:noFill/>
          <a:ln w="9525">
            <a:noFill/>
            <a:miter lim="800000"/>
            <a:headEnd/>
            <a:tailEnd/>
          </a:ln>
        </p:spPr>
      </p:pic>
    </p:spTree>
  </p:cSld>
  <p:clrMapOvr>
    <a:masterClrMapping/>
  </p:clrMapOvr>
  <p:transition>
    <p:strips dir="ru"/>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p:nvPr/>
        </p:nvPicPr>
        <p:blipFill>
          <a:blip r:embed="rId2"/>
          <a:srcRect/>
          <a:stretch>
            <a:fillRect/>
          </a:stretch>
        </p:blipFill>
        <p:spPr bwMode="auto">
          <a:xfrm>
            <a:off x="1000100" y="1357298"/>
            <a:ext cx="7072362" cy="4786346"/>
          </a:xfrm>
          <a:prstGeom prst="rect">
            <a:avLst/>
          </a:prstGeom>
          <a:noFill/>
          <a:ln w="9525">
            <a:noFill/>
            <a:miter lim="800000"/>
            <a:headEnd/>
            <a:tailEnd/>
          </a:ln>
        </p:spPr>
      </p:pic>
    </p:spTree>
  </p:cSld>
  <p:clrMapOvr>
    <a:masterClrMapping/>
  </p:clrMapOvr>
  <p:transition>
    <p:strips dir="ru"/>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p:nvPr/>
        </p:nvPicPr>
        <p:blipFill>
          <a:blip r:embed="rId2"/>
          <a:srcRect/>
          <a:stretch>
            <a:fillRect/>
          </a:stretch>
        </p:blipFill>
        <p:spPr bwMode="auto">
          <a:xfrm>
            <a:off x="1000100" y="1000108"/>
            <a:ext cx="7500990" cy="5500726"/>
          </a:xfrm>
          <a:prstGeom prst="rect">
            <a:avLst/>
          </a:prstGeom>
          <a:noFill/>
          <a:ln w="9525">
            <a:noFill/>
            <a:miter lim="800000"/>
            <a:headEnd/>
            <a:tailEnd/>
          </a:ln>
        </p:spPr>
      </p:pic>
    </p:spTree>
  </p:cSld>
  <p:clrMapOvr>
    <a:masterClrMapping/>
  </p:clrMapOvr>
  <p:transition>
    <p:strips dir="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Goal of Project</a:t>
            </a:r>
            <a:endParaRPr lang="en-IN" dirty="0"/>
          </a:p>
        </p:txBody>
      </p:sp>
      <p:sp>
        <p:nvSpPr>
          <p:cNvPr id="3" name="Content Placeholder 2"/>
          <p:cNvSpPr>
            <a:spLocks noGrp="1"/>
          </p:cNvSpPr>
          <p:nvPr>
            <p:ph idx="1"/>
          </p:nvPr>
        </p:nvSpPr>
        <p:spPr/>
        <p:txBody>
          <a:bodyPr>
            <a:normAutofit lnSpcReduction="10000"/>
          </a:bodyPr>
          <a:lstStyle/>
          <a:p>
            <a:pPr lvl="0" algn="just"/>
            <a:r>
              <a:rPr lang="en-IN" dirty="0" smtClean="0"/>
              <a:t>Make Songs (</a:t>
            </a:r>
            <a:r>
              <a:rPr lang="en-IN" dirty="0" err="1" smtClean="0"/>
              <a:t>Lok</a:t>
            </a:r>
            <a:r>
              <a:rPr lang="en-IN" dirty="0" smtClean="0"/>
              <a:t> </a:t>
            </a:r>
            <a:r>
              <a:rPr lang="en-IN" dirty="0" err="1" smtClean="0"/>
              <a:t>Geet</a:t>
            </a:r>
            <a:r>
              <a:rPr lang="en-IN" smtClean="0"/>
              <a:t>) </a:t>
            </a:r>
            <a:r>
              <a:rPr lang="en-IN" dirty="0" smtClean="0"/>
              <a:t>available to user anywhere and anytime for listening as well as for downloading.</a:t>
            </a:r>
          </a:p>
          <a:p>
            <a:pPr lvl="0" algn="just"/>
            <a:r>
              <a:rPr lang="en-IN" dirty="0" smtClean="0"/>
              <a:t>Facilitates effective way of organising songs (according to their movies).</a:t>
            </a:r>
          </a:p>
          <a:p>
            <a:pPr lvl="0" algn="just"/>
            <a:r>
              <a:rPr lang="en-IN" dirty="0" smtClean="0"/>
              <a:t>Facilitates user to manage their favourite songs list in an efficient manner.</a:t>
            </a:r>
          </a:p>
          <a:p>
            <a:pPr lvl="0" algn="just"/>
            <a:r>
              <a:rPr lang="en-IN" dirty="0" smtClean="0"/>
              <a:t>Facilitates availability of latest songs too.</a:t>
            </a:r>
          </a:p>
          <a:p>
            <a:pPr lvl="0" algn="just"/>
            <a:r>
              <a:rPr lang="en-IN" dirty="0" smtClean="0"/>
              <a:t>Facilitates feedback system so that this system can be further improved.</a:t>
            </a:r>
          </a:p>
          <a:p>
            <a:pPr lvl="0" algn="just"/>
            <a:r>
              <a:rPr lang="en-IN" dirty="0" smtClean="0"/>
              <a:t>Should be easy to use.</a:t>
            </a:r>
          </a:p>
        </p:txBody>
      </p:sp>
    </p:spTree>
  </p:cSld>
  <p:clrMapOvr>
    <a:masterClrMapping/>
  </p:clrMapOvr>
  <p:transition>
    <p:strips dir="ru"/>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p:nvPr/>
        </p:nvPicPr>
        <p:blipFill>
          <a:blip r:embed="rId2"/>
          <a:srcRect/>
          <a:stretch>
            <a:fillRect/>
          </a:stretch>
        </p:blipFill>
        <p:spPr bwMode="auto">
          <a:xfrm>
            <a:off x="857224" y="1071546"/>
            <a:ext cx="7500990" cy="5429288"/>
          </a:xfrm>
          <a:prstGeom prst="rect">
            <a:avLst/>
          </a:prstGeom>
          <a:noFill/>
          <a:ln w="9525">
            <a:noFill/>
            <a:miter lim="800000"/>
            <a:headEnd/>
            <a:tailEnd/>
          </a:ln>
        </p:spPr>
      </p:pic>
    </p:spTree>
  </p:cSld>
  <p:clrMapOvr>
    <a:masterClrMapping/>
  </p:clrMapOvr>
  <p:transition>
    <p:strips dir="ru"/>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TESTING</a:t>
            </a:r>
            <a:endParaRPr lang="en-IN" dirty="0"/>
          </a:p>
        </p:txBody>
      </p:sp>
      <p:sp>
        <p:nvSpPr>
          <p:cNvPr id="3" name="Content Placeholder 2"/>
          <p:cNvSpPr>
            <a:spLocks noGrp="1"/>
          </p:cNvSpPr>
          <p:nvPr>
            <p:ph idx="1"/>
          </p:nvPr>
        </p:nvSpPr>
        <p:spPr/>
        <p:txBody>
          <a:bodyPr>
            <a:normAutofit fontScale="77500" lnSpcReduction="20000"/>
          </a:bodyPr>
          <a:lstStyle/>
          <a:p>
            <a:pPr lvl="0" algn="just"/>
            <a:r>
              <a:rPr lang="en-US" dirty="0" smtClean="0"/>
              <a:t>Unit testing</a:t>
            </a:r>
          </a:p>
          <a:p>
            <a:pPr lvl="1" algn="just"/>
            <a:r>
              <a:rPr lang="en-US" dirty="0" smtClean="0"/>
              <a:t>Individual functions or procedures are tested to ensure that they are operating correctly. Each component is tested individually. </a:t>
            </a:r>
          </a:p>
          <a:p>
            <a:pPr lvl="1" algn="just"/>
            <a:r>
              <a:rPr lang="en-US" dirty="0" smtClean="0"/>
              <a:t>In this case, functions like insert, delete, update records in database are tested whether they are performing their functions properly or not.</a:t>
            </a:r>
            <a:endParaRPr lang="en-IN" dirty="0" smtClean="0"/>
          </a:p>
          <a:p>
            <a:pPr lvl="0" algn="just"/>
            <a:r>
              <a:rPr lang="en-US" dirty="0" smtClean="0"/>
              <a:t>Module testing</a:t>
            </a:r>
          </a:p>
          <a:p>
            <a:pPr lvl="1" algn="just"/>
            <a:r>
              <a:rPr lang="en-US" dirty="0" smtClean="0"/>
              <a:t>A module is a collection of dependent components such as an object class, procedures and functions.</a:t>
            </a:r>
          </a:p>
          <a:p>
            <a:pPr lvl="1" algn="just"/>
            <a:r>
              <a:rPr lang="en-US" dirty="0" smtClean="0"/>
              <a:t>In this case Upload Song module, Delete Song module, Feedback Management module, etc. are tested individually. </a:t>
            </a:r>
            <a:endParaRPr lang="en-IN" dirty="0" smtClean="0"/>
          </a:p>
          <a:p>
            <a:pPr lvl="0" algn="just"/>
            <a:r>
              <a:rPr lang="en-US" dirty="0" smtClean="0"/>
              <a:t>Sub-System testing</a:t>
            </a:r>
          </a:p>
          <a:p>
            <a:pPr lvl="1" algn="just"/>
            <a:r>
              <a:rPr lang="en-US" dirty="0" smtClean="0"/>
              <a:t>Sub-System testing involves testing a collection of modules which have been integrated into sub-systems. </a:t>
            </a:r>
          </a:p>
          <a:p>
            <a:pPr lvl="1" algn="just"/>
            <a:r>
              <a:rPr lang="en-US" dirty="0" smtClean="0"/>
              <a:t>In this case, all modules related to Admin, User and Guest are considered different sub systems. So, these subsystems are tested individually</a:t>
            </a:r>
            <a:endParaRPr lang="en-IN" dirty="0" smtClean="0"/>
          </a:p>
        </p:txBody>
      </p:sp>
    </p:spTree>
  </p:cSld>
  <p:clrMapOvr>
    <a:masterClrMapping/>
  </p:clrMapOvr>
  <p:transition>
    <p:strips dir="ru"/>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Testing </a:t>
            </a:r>
            <a:r>
              <a:rPr lang="en-IN" i="1" dirty="0" smtClean="0"/>
              <a:t>(Continued)</a:t>
            </a:r>
            <a:endParaRPr lang="en-IN" dirty="0"/>
          </a:p>
        </p:txBody>
      </p:sp>
      <p:sp>
        <p:nvSpPr>
          <p:cNvPr id="3" name="Content Placeholder 2"/>
          <p:cNvSpPr>
            <a:spLocks noGrp="1"/>
          </p:cNvSpPr>
          <p:nvPr>
            <p:ph idx="1"/>
          </p:nvPr>
        </p:nvSpPr>
        <p:spPr/>
        <p:txBody>
          <a:bodyPr/>
          <a:lstStyle/>
          <a:p>
            <a:pPr lvl="0" algn="just"/>
            <a:r>
              <a:rPr lang="en-US" dirty="0" smtClean="0"/>
              <a:t>System testing</a:t>
            </a:r>
          </a:p>
          <a:p>
            <a:pPr lvl="1" algn="just"/>
            <a:r>
              <a:rPr lang="en-US" dirty="0" smtClean="0"/>
              <a:t>The sub-systems are connected together to make the whole system. </a:t>
            </a:r>
          </a:p>
          <a:p>
            <a:pPr lvl="1" algn="just"/>
            <a:r>
              <a:rPr lang="en-US" dirty="0" smtClean="0"/>
              <a:t>Whole system is tested whether it is working properly or not.</a:t>
            </a:r>
          </a:p>
          <a:p>
            <a:pPr algn="just"/>
            <a:r>
              <a:rPr lang="en-IN" dirty="0" smtClean="0"/>
              <a:t>Black Box testing</a:t>
            </a:r>
          </a:p>
          <a:p>
            <a:pPr lvl="1" algn="just"/>
            <a:r>
              <a:rPr lang="en-IN" dirty="0" smtClean="0"/>
              <a:t>In this, it is checked whether all the requirements (specifications) are being fulfilled by the system or not</a:t>
            </a:r>
            <a:endParaRPr lang="en-IN" dirty="0"/>
          </a:p>
        </p:txBody>
      </p:sp>
    </p:spTree>
  </p:cSld>
  <p:clrMapOvr>
    <a:masterClrMapping/>
  </p:clrMapOvr>
  <p:transition>
    <p:strips dir="ru"/>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Testing </a:t>
            </a:r>
            <a:r>
              <a:rPr lang="en-IN" i="1" dirty="0" smtClean="0"/>
              <a:t>(Continued)</a:t>
            </a:r>
            <a:endParaRPr lang="en-IN" dirty="0"/>
          </a:p>
        </p:txBody>
      </p:sp>
      <p:sp>
        <p:nvSpPr>
          <p:cNvPr id="3" name="Content Placeholder 2"/>
          <p:cNvSpPr>
            <a:spLocks noGrp="1"/>
          </p:cNvSpPr>
          <p:nvPr>
            <p:ph idx="1"/>
          </p:nvPr>
        </p:nvSpPr>
        <p:spPr/>
        <p:txBody>
          <a:bodyPr/>
          <a:lstStyle/>
          <a:p>
            <a:r>
              <a:rPr lang="en-IN" dirty="0" smtClean="0"/>
              <a:t>Some Test Cases</a:t>
            </a:r>
          </a:p>
          <a:p>
            <a:pPr lvl="1"/>
            <a:r>
              <a:rPr lang="en-IN" dirty="0" smtClean="0"/>
              <a:t>Login</a:t>
            </a:r>
            <a:endParaRPr lang="en-IN" dirty="0"/>
          </a:p>
        </p:txBody>
      </p:sp>
      <p:graphicFrame>
        <p:nvGraphicFramePr>
          <p:cNvPr id="4" name="Table 3"/>
          <p:cNvGraphicFramePr>
            <a:graphicFrameLocks noGrp="1"/>
          </p:cNvGraphicFramePr>
          <p:nvPr/>
        </p:nvGraphicFramePr>
        <p:xfrm>
          <a:off x="714348" y="2857496"/>
          <a:ext cx="7429552" cy="2500329"/>
        </p:xfrm>
        <a:graphic>
          <a:graphicData uri="http://schemas.openxmlformats.org/drawingml/2006/table">
            <a:tbl>
              <a:tblPr firstRow="1" bandRow="1">
                <a:tableStyleId>{5C22544A-7EE6-4342-B048-85BDC9FD1C3A}</a:tableStyleId>
              </a:tblPr>
              <a:tblGrid>
                <a:gridCol w="2500330"/>
                <a:gridCol w="4929222"/>
              </a:tblGrid>
              <a:tr h="833443">
                <a:tc>
                  <a:txBody>
                    <a:bodyPr/>
                    <a:lstStyle/>
                    <a:p>
                      <a:pPr algn="ctr"/>
                      <a:r>
                        <a:rPr lang="en-IN" dirty="0" smtClean="0"/>
                        <a:t>Test</a:t>
                      </a:r>
                      <a:r>
                        <a:rPr lang="en-IN" baseline="0" dirty="0" smtClean="0"/>
                        <a:t> Case</a:t>
                      </a:r>
                      <a:endParaRPr lang="en-IN" dirty="0"/>
                    </a:p>
                  </a:txBody>
                  <a:tcPr/>
                </a:tc>
                <a:tc>
                  <a:txBody>
                    <a:bodyPr/>
                    <a:lstStyle/>
                    <a:p>
                      <a:pPr algn="ctr"/>
                      <a:r>
                        <a:rPr lang="en-IN" dirty="0" smtClean="0"/>
                        <a:t>Expected</a:t>
                      </a:r>
                      <a:r>
                        <a:rPr lang="en-IN" baseline="0" dirty="0" smtClean="0"/>
                        <a:t> Outcome</a:t>
                      </a:r>
                      <a:endParaRPr lang="en-IN" dirty="0"/>
                    </a:p>
                  </a:txBody>
                  <a:tcPr/>
                </a:tc>
              </a:tr>
              <a:tr h="833443">
                <a:tc>
                  <a:txBody>
                    <a:bodyPr/>
                    <a:lstStyle/>
                    <a:p>
                      <a:pPr algn="just"/>
                      <a:r>
                        <a:rPr lang="en-IN" dirty="0" smtClean="0"/>
                        <a:t>Valid</a:t>
                      </a:r>
                      <a:r>
                        <a:rPr lang="en-IN" baseline="0" dirty="0" smtClean="0"/>
                        <a:t> Login Id and Password</a:t>
                      </a:r>
                      <a:endParaRPr lang="en-IN" dirty="0"/>
                    </a:p>
                  </a:txBody>
                  <a:tcPr/>
                </a:tc>
                <a:tc>
                  <a:txBody>
                    <a:bodyPr/>
                    <a:lstStyle/>
                    <a:p>
                      <a:pPr algn="just"/>
                      <a:r>
                        <a:rPr lang="en-IN" dirty="0" smtClean="0"/>
                        <a:t>If Login</a:t>
                      </a:r>
                      <a:r>
                        <a:rPr lang="en-IN" baseline="0" dirty="0" smtClean="0"/>
                        <a:t> Id is of Admin then redirect to Admin Home Page else redirect to User Home Page.</a:t>
                      </a:r>
                      <a:endParaRPr lang="en-IN" dirty="0"/>
                    </a:p>
                  </a:txBody>
                  <a:tcPr/>
                </a:tc>
              </a:tr>
              <a:tr h="833443">
                <a:tc>
                  <a:txBody>
                    <a:bodyPr/>
                    <a:lstStyle/>
                    <a:p>
                      <a:pPr algn="just"/>
                      <a:r>
                        <a:rPr lang="en-IN" dirty="0" smtClean="0"/>
                        <a:t>Invalid Login Id or</a:t>
                      </a:r>
                      <a:r>
                        <a:rPr lang="en-IN" baseline="0" dirty="0" smtClean="0"/>
                        <a:t> Password</a:t>
                      </a:r>
                      <a:endParaRPr lang="en-IN" dirty="0"/>
                    </a:p>
                  </a:txBody>
                  <a:tcPr/>
                </a:tc>
                <a:tc>
                  <a:txBody>
                    <a:bodyPr/>
                    <a:lstStyle/>
                    <a:p>
                      <a:pPr algn="just"/>
                      <a:r>
                        <a:rPr lang="en-IN" dirty="0" smtClean="0"/>
                        <a:t>Display</a:t>
                      </a:r>
                      <a:r>
                        <a:rPr lang="en-IN" baseline="0" dirty="0" smtClean="0"/>
                        <a:t> Error Message on Login Page</a:t>
                      </a:r>
                      <a:endParaRPr lang="en-IN" dirty="0"/>
                    </a:p>
                  </a:txBody>
                  <a:tcPr/>
                </a:tc>
              </a:tr>
            </a:tbl>
          </a:graphicData>
        </a:graphic>
      </p:graphicFrame>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42984"/>
            <a:ext cx="8229600" cy="5181616"/>
          </a:xfrm>
        </p:spPr>
        <p:txBody>
          <a:bodyPr/>
          <a:lstStyle/>
          <a:p>
            <a:pPr lvl="1"/>
            <a:r>
              <a:rPr lang="en-IN" dirty="0" smtClean="0"/>
              <a:t>Register</a:t>
            </a:r>
          </a:p>
          <a:p>
            <a:pPr lvl="1"/>
            <a:endParaRPr lang="en-IN" dirty="0" smtClean="0"/>
          </a:p>
          <a:p>
            <a:pPr lvl="1"/>
            <a:endParaRPr lang="en-IN" dirty="0" smtClean="0"/>
          </a:p>
          <a:p>
            <a:pPr lvl="1"/>
            <a:endParaRPr lang="en-IN" dirty="0" smtClean="0"/>
          </a:p>
          <a:p>
            <a:pPr lvl="1"/>
            <a:endParaRPr lang="en-IN" dirty="0" smtClean="0"/>
          </a:p>
          <a:p>
            <a:pPr lvl="1"/>
            <a:endParaRPr lang="en-IN" dirty="0" smtClean="0"/>
          </a:p>
          <a:p>
            <a:pPr lvl="1"/>
            <a:endParaRPr lang="en-IN" dirty="0" smtClean="0"/>
          </a:p>
          <a:p>
            <a:pPr lvl="1"/>
            <a:r>
              <a:rPr lang="en-IN" dirty="0" smtClean="0"/>
              <a:t>Insert New Movie</a:t>
            </a:r>
            <a:endParaRPr lang="en-IN" dirty="0"/>
          </a:p>
        </p:txBody>
      </p:sp>
      <p:graphicFrame>
        <p:nvGraphicFramePr>
          <p:cNvPr id="4" name="Table 3"/>
          <p:cNvGraphicFramePr>
            <a:graphicFrameLocks noGrp="1"/>
          </p:cNvGraphicFramePr>
          <p:nvPr/>
        </p:nvGraphicFramePr>
        <p:xfrm>
          <a:off x="1071538" y="1714488"/>
          <a:ext cx="7429552" cy="2390614"/>
        </p:xfrm>
        <a:graphic>
          <a:graphicData uri="http://schemas.openxmlformats.org/drawingml/2006/table">
            <a:tbl>
              <a:tblPr firstRow="1" bandRow="1">
                <a:tableStyleId>{5C22544A-7EE6-4342-B048-85BDC9FD1C3A}</a:tableStyleId>
              </a:tblPr>
              <a:tblGrid>
                <a:gridCol w="2500330"/>
                <a:gridCol w="4929222"/>
              </a:tblGrid>
              <a:tr h="738107">
                <a:tc>
                  <a:txBody>
                    <a:bodyPr/>
                    <a:lstStyle/>
                    <a:p>
                      <a:pPr algn="ctr"/>
                      <a:r>
                        <a:rPr lang="en-IN" dirty="0" smtClean="0"/>
                        <a:t>Test</a:t>
                      </a:r>
                      <a:r>
                        <a:rPr lang="en-IN" baseline="0" dirty="0" smtClean="0"/>
                        <a:t> Case</a:t>
                      </a:r>
                      <a:endParaRPr lang="en-IN" dirty="0"/>
                    </a:p>
                  </a:txBody>
                  <a:tcPr/>
                </a:tc>
                <a:tc>
                  <a:txBody>
                    <a:bodyPr/>
                    <a:lstStyle/>
                    <a:p>
                      <a:pPr algn="ctr"/>
                      <a:r>
                        <a:rPr lang="en-IN" dirty="0" smtClean="0"/>
                        <a:t>Expected</a:t>
                      </a:r>
                      <a:r>
                        <a:rPr lang="en-IN" baseline="0" dirty="0" smtClean="0"/>
                        <a:t> Outcome</a:t>
                      </a:r>
                      <a:endParaRPr lang="en-IN" dirty="0"/>
                    </a:p>
                  </a:txBody>
                  <a:tcPr/>
                </a:tc>
              </a:tr>
              <a:tr h="809803">
                <a:tc>
                  <a:txBody>
                    <a:bodyPr/>
                    <a:lstStyle/>
                    <a:p>
                      <a:pPr algn="just"/>
                      <a:r>
                        <a:rPr lang="en-IN" dirty="0" smtClean="0"/>
                        <a:t>Valid</a:t>
                      </a:r>
                      <a:r>
                        <a:rPr lang="en-IN" baseline="0" dirty="0" smtClean="0"/>
                        <a:t> Details required for registration</a:t>
                      </a:r>
                      <a:endParaRPr lang="en-IN" dirty="0"/>
                    </a:p>
                  </a:txBody>
                  <a:tcPr/>
                </a:tc>
                <a:tc>
                  <a:txBody>
                    <a:bodyPr/>
                    <a:lstStyle/>
                    <a:p>
                      <a:pPr algn="just"/>
                      <a:r>
                        <a:rPr lang="en-IN" dirty="0" smtClean="0"/>
                        <a:t>Data</a:t>
                      </a:r>
                      <a:r>
                        <a:rPr lang="en-IN" baseline="0" dirty="0" smtClean="0"/>
                        <a:t> should be inserted in database.  And Message should be provided that registration successful.</a:t>
                      </a:r>
                      <a:endParaRPr lang="en-IN" dirty="0"/>
                    </a:p>
                  </a:txBody>
                  <a:tcPr/>
                </a:tc>
              </a:tr>
              <a:tr h="738107">
                <a:tc>
                  <a:txBody>
                    <a:bodyPr/>
                    <a:lstStyle/>
                    <a:p>
                      <a:pPr algn="just"/>
                      <a:r>
                        <a:rPr lang="en-IN" dirty="0" smtClean="0"/>
                        <a:t>Invalid Details</a:t>
                      </a:r>
                      <a:r>
                        <a:rPr lang="en-IN" baseline="0" dirty="0" smtClean="0"/>
                        <a:t> inserted</a:t>
                      </a:r>
                      <a:endParaRPr lang="en-IN" dirty="0"/>
                    </a:p>
                  </a:txBody>
                  <a:tcPr/>
                </a:tc>
                <a:tc>
                  <a:txBody>
                    <a:bodyPr/>
                    <a:lstStyle/>
                    <a:p>
                      <a:pPr algn="just"/>
                      <a:r>
                        <a:rPr lang="en-IN" dirty="0" smtClean="0"/>
                        <a:t>Display</a:t>
                      </a:r>
                      <a:r>
                        <a:rPr lang="en-IN" baseline="0" dirty="0" smtClean="0"/>
                        <a:t> Error Message on Register Page</a:t>
                      </a:r>
                      <a:endParaRPr lang="en-IN" dirty="0"/>
                    </a:p>
                  </a:txBody>
                  <a:tcPr/>
                </a:tc>
              </a:tr>
            </a:tbl>
          </a:graphicData>
        </a:graphic>
      </p:graphicFrame>
      <p:graphicFrame>
        <p:nvGraphicFramePr>
          <p:cNvPr id="5" name="Table 4"/>
          <p:cNvGraphicFramePr>
            <a:graphicFrameLocks noGrp="1"/>
          </p:cNvGraphicFramePr>
          <p:nvPr/>
        </p:nvGraphicFramePr>
        <p:xfrm>
          <a:off x="1071538" y="4681724"/>
          <a:ext cx="7429552" cy="2037708"/>
        </p:xfrm>
        <a:graphic>
          <a:graphicData uri="http://schemas.openxmlformats.org/drawingml/2006/table">
            <a:tbl>
              <a:tblPr firstRow="1" bandRow="1">
                <a:tableStyleId>{5C22544A-7EE6-4342-B048-85BDC9FD1C3A}</a:tableStyleId>
              </a:tblPr>
              <a:tblGrid>
                <a:gridCol w="2500330"/>
                <a:gridCol w="4929222"/>
              </a:tblGrid>
              <a:tr h="561654">
                <a:tc>
                  <a:txBody>
                    <a:bodyPr/>
                    <a:lstStyle/>
                    <a:p>
                      <a:pPr algn="ctr"/>
                      <a:r>
                        <a:rPr lang="en-IN" dirty="0" smtClean="0"/>
                        <a:t>Test</a:t>
                      </a:r>
                      <a:r>
                        <a:rPr lang="en-IN" baseline="0" dirty="0" smtClean="0"/>
                        <a:t> Case</a:t>
                      </a:r>
                      <a:endParaRPr lang="en-IN" dirty="0"/>
                    </a:p>
                  </a:txBody>
                  <a:tcPr/>
                </a:tc>
                <a:tc>
                  <a:txBody>
                    <a:bodyPr/>
                    <a:lstStyle/>
                    <a:p>
                      <a:pPr algn="ctr"/>
                      <a:r>
                        <a:rPr lang="en-IN" dirty="0" smtClean="0"/>
                        <a:t>Expected</a:t>
                      </a:r>
                      <a:r>
                        <a:rPr lang="en-IN" baseline="0" dirty="0" smtClean="0"/>
                        <a:t> Outcome</a:t>
                      </a:r>
                      <a:endParaRPr lang="en-IN" dirty="0"/>
                    </a:p>
                  </a:txBody>
                  <a:tcPr/>
                </a:tc>
              </a:tr>
              <a:tr h="695802">
                <a:tc>
                  <a:txBody>
                    <a:bodyPr/>
                    <a:lstStyle/>
                    <a:p>
                      <a:pPr algn="just"/>
                      <a:r>
                        <a:rPr lang="en-IN" dirty="0" smtClean="0"/>
                        <a:t>Valid</a:t>
                      </a:r>
                      <a:r>
                        <a:rPr lang="en-IN" baseline="0" dirty="0" smtClean="0"/>
                        <a:t> Details required for registration</a:t>
                      </a:r>
                      <a:endParaRPr lang="en-IN" dirty="0"/>
                    </a:p>
                  </a:txBody>
                  <a:tcPr/>
                </a:tc>
                <a:tc>
                  <a:txBody>
                    <a:bodyPr/>
                    <a:lstStyle/>
                    <a:p>
                      <a:pPr algn="just"/>
                      <a:r>
                        <a:rPr lang="en-IN" dirty="0" smtClean="0"/>
                        <a:t>Data</a:t>
                      </a:r>
                      <a:r>
                        <a:rPr lang="en-IN" baseline="0" dirty="0" smtClean="0"/>
                        <a:t> should be inserted in database.  And Message should be provided that movie inserted.</a:t>
                      </a:r>
                      <a:endParaRPr lang="en-IN" dirty="0"/>
                    </a:p>
                  </a:txBody>
                  <a:tcPr/>
                </a:tc>
              </a:tr>
              <a:tr h="561654">
                <a:tc>
                  <a:txBody>
                    <a:bodyPr/>
                    <a:lstStyle/>
                    <a:p>
                      <a:pPr algn="just"/>
                      <a:r>
                        <a:rPr lang="en-IN" dirty="0" smtClean="0"/>
                        <a:t>Invalid Details</a:t>
                      </a:r>
                      <a:r>
                        <a:rPr lang="en-IN" baseline="0" dirty="0" smtClean="0"/>
                        <a:t> inserted</a:t>
                      </a:r>
                      <a:endParaRPr lang="en-IN" dirty="0"/>
                    </a:p>
                  </a:txBody>
                  <a:tcPr/>
                </a:tc>
                <a:tc>
                  <a:txBody>
                    <a:bodyPr/>
                    <a:lstStyle/>
                    <a:p>
                      <a:pPr algn="just"/>
                      <a:r>
                        <a:rPr lang="en-IN" dirty="0" smtClean="0"/>
                        <a:t>Display</a:t>
                      </a:r>
                      <a:r>
                        <a:rPr lang="en-IN" baseline="0" dirty="0" smtClean="0"/>
                        <a:t> Error Message</a:t>
                      </a:r>
                      <a:endParaRPr lang="en-IN" dirty="0"/>
                    </a:p>
                  </a:txBody>
                  <a:tcPr/>
                </a:tc>
              </a:tr>
            </a:tbl>
          </a:graphicData>
        </a:graphic>
      </p:graphicFrame>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14422"/>
            <a:ext cx="8229600" cy="5110178"/>
          </a:xfrm>
        </p:spPr>
        <p:txBody>
          <a:bodyPr/>
          <a:lstStyle/>
          <a:p>
            <a:r>
              <a:rPr lang="en-IN" dirty="0" smtClean="0"/>
              <a:t>Upload Songs</a:t>
            </a:r>
          </a:p>
          <a:p>
            <a:pPr>
              <a:buNone/>
            </a:pPr>
            <a:endParaRPr lang="en-IN" dirty="0"/>
          </a:p>
        </p:txBody>
      </p:sp>
      <p:graphicFrame>
        <p:nvGraphicFramePr>
          <p:cNvPr id="5" name="Table 4"/>
          <p:cNvGraphicFramePr>
            <a:graphicFrameLocks noGrp="1"/>
          </p:cNvGraphicFramePr>
          <p:nvPr/>
        </p:nvGraphicFramePr>
        <p:xfrm>
          <a:off x="1000100" y="2428868"/>
          <a:ext cx="7429552" cy="2390614"/>
        </p:xfrm>
        <a:graphic>
          <a:graphicData uri="http://schemas.openxmlformats.org/drawingml/2006/table">
            <a:tbl>
              <a:tblPr firstRow="1" bandRow="1">
                <a:tableStyleId>{5C22544A-7EE6-4342-B048-85BDC9FD1C3A}</a:tableStyleId>
              </a:tblPr>
              <a:tblGrid>
                <a:gridCol w="2500330"/>
                <a:gridCol w="4929222"/>
              </a:tblGrid>
              <a:tr h="738107">
                <a:tc>
                  <a:txBody>
                    <a:bodyPr/>
                    <a:lstStyle/>
                    <a:p>
                      <a:pPr algn="ctr"/>
                      <a:r>
                        <a:rPr lang="en-IN" dirty="0" smtClean="0"/>
                        <a:t>Test</a:t>
                      </a:r>
                      <a:r>
                        <a:rPr lang="en-IN" baseline="0" dirty="0" smtClean="0"/>
                        <a:t> Case</a:t>
                      </a:r>
                      <a:endParaRPr lang="en-IN" dirty="0"/>
                    </a:p>
                  </a:txBody>
                  <a:tcPr/>
                </a:tc>
                <a:tc>
                  <a:txBody>
                    <a:bodyPr/>
                    <a:lstStyle/>
                    <a:p>
                      <a:pPr algn="ctr"/>
                      <a:r>
                        <a:rPr lang="en-IN" dirty="0" smtClean="0"/>
                        <a:t>Expected</a:t>
                      </a:r>
                      <a:r>
                        <a:rPr lang="en-IN" baseline="0" dirty="0" smtClean="0"/>
                        <a:t> Outcome</a:t>
                      </a:r>
                      <a:endParaRPr lang="en-IN" dirty="0"/>
                    </a:p>
                  </a:txBody>
                  <a:tcPr/>
                </a:tc>
              </a:tr>
              <a:tr h="809803">
                <a:tc>
                  <a:txBody>
                    <a:bodyPr/>
                    <a:lstStyle/>
                    <a:p>
                      <a:pPr algn="just"/>
                      <a:r>
                        <a:rPr lang="en-IN" dirty="0" smtClean="0"/>
                        <a:t>Valid</a:t>
                      </a:r>
                      <a:r>
                        <a:rPr lang="en-IN" baseline="0" dirty="0" smtClean="0"/>
                        <a:t> Song and its corresponding movie selected</a:t>
                      </a:r>
                      <a:endParaRPr lang="en-IN" dirty="0"/>
                    </a:p>
                  </a:txBody>
                  <a:tcPr/>
                </a:tc>
                <a:tc>
                  <a:txBody>
                    <a:bodyPr/>
                    <a:lstStyle/>
                    <a:p>
                      <a:pPr algn="just"/>
                      <a:r>
                        <a:rPr lang="en-IN" dirty="0" smtClean="0"/>
                        <a:t>Data</a:t>
                      </a:r>
                      <a:r>
                        <a:rPr lang="en-IN" baseline="0" dirty="0" smtClean="0"/>
                        <a:t> should be inserted in database as well as on server file system.  And Message should be provided that song uploaded successful.</a:t>
                      </a:r>
                      <a:endParaRPr lang="en-IN" dirty="0"/>
                    </a:p>
                  </a:txBody>
                  <a:tcPr/>
                </a:tc>
              </a:tr>
              <a:tr h="738107">
                <a:tc>
                  <a:txBody>
                    <a:bodyPr/>
                    <a:lstStyle/>
                    <a:p>
                      <a:pPr algn="just"/>
                      <a:r>
                        <a:rPr lang="en-IN" dirty="0" smtClean="0"/>
                        <a:t>Invalid Details</a:t>
                      </a:r>
                      <a:r>
                        <a:rPr lang="en-IN" baseline="0" dirty="0" smtClean="0"/>
                        <a:t> inserted</a:t>
                      </a:r>
                      <a:endParaRPr lang="en-IN" dirty="0"/>
                    </a:p>
                  </a:txBody>
                  <a:tcPr/>
                </a:tc>
                <a:tc>
                  <a:txBody>
                    <a:bodyPr/>
                    <a:lstStyle/>
                    <a:p>
                      <a:pPr algn="just"/>
                      <a:r>
                        <a:rPr lang="en-IN" dirty="0" smtClean="0"/>
                        <a:t>Display</a:t>
                      </a:r>
                      <a:r>
                        <a:rPr lang="en-IN" baseline="0" dirty="0" smtClean="0"/>
                        <a:t> Error Message on Song Upload Page.</a:t>
                      </a:r>
                      <a:endParaRPr lang="en-IN" dirty="0"/>
                    </a:p>
                  </a:txBody>
                  <a:tcPr/>
                </a:tc>
              </a:tr>
            </a:tbl>
          </a:graphicData>
        </a:graphic>
      </p:graphicFrame>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81" name="Picture 5" descr="Thank You"/>
          <p:cNvPicPr>
            <a:picLocks noGrp="1" noChangeAspect="1" noChangeArrowheads="1"/>
          </p:cNvPicPr>
          <p:nvPr>
            <p:ph idx="1"/>
          </p:nvPr>
        </p:nvPicPr>
        <p:blipFill>
          <a:blip r:embed="rId2"/>
          <a:srcRect/>
          <a:stretch>
            <a:fillRect/>
          </a:stretch>
        </p:blipFill>
        <p:spPr>
          <a:xfrm>
            <a:off x="0" y="0"/>
            <a:ext cx="9144000" cy="6858000"/>
          </a:xfrm>
        </p:spPr>
      </p:pic>
    </p:spTree>
  </p:cSld>
  <p:clrMapOvr>
    <a:masterClrMapping/>
  </p:clrMapOvr>
  <p:transition>
    <p:strips dir="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ntr" presetSubtype="16" fill="hold" nodeType="withEffect">
                                  <p:stCondLst>
                                    <p:cond delay="0"/>
                                  </p:stCondLst>
                                  <p:childTnLst>
                                    <p:set>
                                      <p:cBhvr>
                                        <p:cTn id="6" dur="1" fill="hold">
                                          <p:stCondLst>
                                            <p:cond delay="0"/>
                                          </p:stCondLst>
                                        </p:cTn>
                                        <p:tgtEl>
                                          <p:spTgt spid="50181"/>
                                        </p:tgtEl>
                                        <p:attrNameLst>
                                          <p:attrName>style.visibility</p:attrName>
                                        </p:attrNameLst>
                                      </p:cBhvr>
                                      <p:to>
                                        <p:strVal val="visible"/>
                                      </p:to>
                                    </p:set>
                                    <p:animEffect transition="in" filter="diamond(in)">
                                      <p:cBhvr>
                                        <p:cTn id="7" dur="2000"/>
                                        <p:tgtEl>
                                          <p:spTgt spid="501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List of Stakeholders</a:t>
            </a:r>
            <a:endParaRPr lang="en-IN" dirty="0"/>
          </a:p>
        </p:txBody>
      </p:sp>
      <p:sp>
        <p:nvSpPr>
          <p:cNvPr id="3" name="Content Placeholder 2"/>
          <p:cNvSpPr>
            <a:spLocks noGrp="1"/>
          </p:cNvSpPr>
          <p:nvPr>
            <p:ph idx="1"/>
          </p:nvPr>
        </p:nvSpPr>
        <p:spPr/>
        <p:txBody>
          <a:bodyPr/>
          <a:lstStyle/>
          <a:p>
            <a:pPr algn="just"/>
            <a:endParaRPr lang="en-IN" dirty="0" smtClean="0"/>
          </a:p>
          <a:p>
            <a:pPr algn="just"/>
            <a:r>
              <a:rPr lang="en-IN" dirty="0" smtClean="0"/>
              <a:t>Admin : One who administers the system. Performs activities like Upload Songs, Delete Songs, Feedback Management, Change user roles, etc.</a:t>
            </a:r>
          </a:p>
          <a:p>
            <a:pPr algn="just"/>
            <a:r>
              <a:rPr lang="en-IN" dirty="0" smtClean="0"/>
              <a:t>User : One who is a member of system. Activities like Linking Songs, Unlinking Songs, Managing Own Account, etc. are related to a user.</a:t>
            </a:r>
          </a:p>
          <a:p>
            <a:pPr algn="just"/>
            <a:r>
              <a:rPr lang="en-IN" dirty="0" smtClean="0"/>
              <a:t>Guest : One who does not have login id and password of the system. Can only download songs, listen songs and give feedback.</a:t>
            </a:r>
            <a:endParaRPr lang="en-IN" dirty="0"/>
          </a:p>
        </p:txBody>
      </p:sp>
    </p:spTree>
  </p:cSld>
  <p:clrMapOvr>
    <a:masterClrMapping/>
  </p:clrMapOvr>
  <p:transition>
    <p:strips dir="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Constraints</a:t>
            </a:r>
            <a:endParaRPr lang="en-IN" dirty="0"/>
          </a:p>
        </p:txBody>
      </p:sp>
      <p:sp>
        <p:nvSpPr>
          <p:cNvPr id="3" name="Content Placeholder 2"/>
          <p:cNvSpPr>
            <a:spLocks noGrp="1"/>
          </p:cNvSpPr>
          <p:nvPr>
            <p:ph idx="1"/>
          </p:nvPr>
        </p:nvSpPr>
        <p:spPr/>
        <p:txBody>
          <a:bodyPr>
            <a:normAutofit fontScale="85000" lnSpcReduction="20000"/>
          </a:bodyPr>
          <a:lstStyle/>
          <a:p>
            <a:pPr algn="just"/>
            <a:r>
              <a:rPr lang="en-IN" dirty="0" smtClean="0"/>
              <a:t>Software Constraints</a:t>
            </a:r>
          </a:p>
          <a:p>
            <a:pPr lvl="1" algn="just"/>
            <a:r>
              <a:rPr lang="en-US" dirty="0" smtClean="0"/>
              <a:t>The application strictly requires its execution on internet connection.</a:t>
            </a:r>
          </a:p>
          <a:p>
            <a:pPr lvl="1" algn="just"/>
            <a:r>
              <a:rPr lang="en-US" dirty="0" smtClean="0"/>
              <a:t>As in this case response time is of major concern as multiple users would be simultaneously giving request. So, the API which allows fastest communication between Database and user's request should be chosen. In this case </a:t>
            </a:r>
            <a:r>
              <a:rPr lang="en-US" dirty="0" err="1" smtClean="0"/>
              <a:t>JSP</a:t>
            </a:r>
            <a:r>
              <a:rPr lang="en-US" dirty="0" smtClean="0"/>
              <a:t> is being used, then Pure Java API should be used for database connectivity.</a:t>
            </a:r>
          </a:p>
          <a:p>
            <a:pPr algn="just"/>
            <a:r>
              <a:rPr lang="en-US" dirty="0" smtClean="0"/>
              <a:t>Hardware Constraints</a:t>
            </a:r>
          </a:p>
          <a:p>
            <a:pPr lvl="1" algn="just"/>
            <a:r>
              <a:rPr lang="en-US" dirty="0" smtClean="0"/>
              <a:t>Server should have sufficient hard disk space to store songs of movies.</a:t>
            </a:r>
            <a:endParaRPr lang="en-IN" dirty="0" smtClean="0"/>
          </a:p>
          <a:p>
            <a:pPr algn="just"/>
            <a:r>
              <a:rPr lang="en-IN" dirty="0" smtClean="0"/>
              <a:t>User Interface Design Constraints</a:t>
            </a:r>
          </a:p>
          <a:p>
            <a:pPr lvl="1" algn="just"/>
            <a:r>
              <a:rPr lang="en-IN" dirty="0" smtClean="0"/>
              <a:t>As songs are being listened by a variety of users. So, user interface should be designed keeping in mind of even those users who are new to computers and internet.</a:t>
            </a:r>
            <a:endParaRPr lang="en-IN" dirty="0"/>
          </a:p>
        </p:txBody>
      </p:sp>
    </p:spTree>
  </p:cSld>
  <p:clrMapOvr>
    <a:masterClrMapping/>
  </p:clrMapOvr>
  <p:transition>
    <p:strips dir="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Scope</a:t>
            </a:r>
            <a:endParaRPr lang="en-IN" dirty="0"/>
          </a:p>
        </p:txBody>
      </p:sp>
      <p:sp>
        <p:nvSpPr>
          <p:cNvPr id="3" name="Content Placeholder 2"/>
          <p:cNvSpPr>
            <a:spLocks noGrp="1"/>
          </p:cNvSpPr>
          <p:nvPr>
            <p:ph idx="1"/>
          </p:nvPr>
        </p:nvSpPr>
        <p:spPr>
          <a:xfrm>
            <a:off x="457200" y="1935480"/>
            <a:ext cx="8229600" cy="4779668"/>
          </a:xfrm>
        </p:spPr>
        <p:txBody>
          <a:bodyPr>
            <a:normAutofit fontScale="92500" lnSpcReduction="20000"/>
          </a:bodyPr>
          <a:lstStyle/>
          <a:p>
            <a:pPr algn="just"/>
            <a:r>
              <a:rPr lang="en-US" dirty="0" smtClean="0"/>
              <a:t>In Scope :</a:t>
            </a:r>
            <a:endParaRPr lang="en-IN" dirty="0" smtClean="0"/>
          </a:p>
          <a:p>
            <a:pPr lvl="1" algn="just"/>
            <a:r>
              <a:rPr lang="en-US" dirty="0" smtClean="0"/>
              <a:t>Authentication : Admin/User have to login before accessing their respective features of E-</a:t>
            </a:r>
            <a:r>
              <a:rPr lang="en-US" dirty="0" err="1" smtClean="0"/>
              <a:t>Lok</a:t>
            </a:r>
            <a:r>
              <a:rPr lang="en-US" dirty="0" smtClean="0"/>
              <a:t> </a:t>
            </a:r>
            <a:r>
              <a:rPr lang="en-US" dirty="0" err="1" smtClean="0"/>
              <a:t>Geet</a:t>
            </a:r>
            <a:r>
              <a:rPr lang="en-US" dirty="0" smtClean="0"/>
              <a:t>.</a:t>
            </a:r>
            <a:endParaRPr lang="en-IN" dirty="0" smtClean="0"/>
          </a:p>
          <a:p>
            <a:pPr lvl="1" algn="just"/>
            <a:r>
              <a:rPr lang="en-US" dirty="0" smtClean="0"/>
              <a:t>Listen Songs : Users/Guest can listen to songs online.</a:t>
            </a:r>
            <a:endParaRPr lang="en-IN" dirty="0" smtClean="0"/>
          </a:p>
          <a:p>
            <a:pPr lvl="1" algn="just"/>
            <a:r>
              <a:rPr lang="en-US" dirty="0" smtClean="0"/>
              <a:t>Download Songs : Users/Guest can download songs.</a:t>
            </a:r>
            <a:endParaRPr lang="en-IN" dirty="0" smtClean="0"/>
          </a:p>
          <a:p>
            <a:pPr lvl="1" algn="just"/>
            <a:r>
              <a:rPr lang="en-US" dirty="0" smtClean="0"/>
              <a:t>Upload Songs : New Songs can be uploaded by admin.</a:t>
            </a:r>
            <a:endParaRPr lang="en-IN" dirty="0" smtClean="0"/>
          </a:p>
          <a:p>
            <a:pPr lvl="1" algn="just"/>
            <a:r>
              <a:rPr lang="en-US" dirty="0" smtClean="0"/>
              <a:t>Delete Songs : Corrupt or non-essential songs can be deleted in case of server overload by admin.</a:t>
            </a:r>
            <a:endParaRPr lang="en-IN" dirty="0" smtClean="0"/>
          </a:p>
          <a:p>
            <a:pPr lvl="1" algn="just"/>
            <a:r>
              <a:rPr lang="en-US" dirty="0" smtClean="0"/>
              <a:t>Favorite Songs List : Users can manage their favorite songs list.</a:t>
            </a:r>
            <a:endParaRPr lang="en-IN" dirty="0" smtClean="0"/>
          </a:p>
          <a:p>
            <a:pPr lvl="1" algn="just"/>
            <a:r>
              <a:rPr lang="en-US" dirty="0" smtClean="0"/>
              <a:t>Feedback Management : Users/Guest can give feedback and Admin can check the feedbacks and reply accordingly.</a:t>
            </a:r>
            <a:endParaRPr lang="en-IN" dirty="0" smtClean="0"/>
          </a:p>
          <a:p>
            <a:pPr lvl="1" algn="just"/>
            <a:r>
              <a:rPr lang="en-US" dirty="0" smtClean="0"/>
              <a:t>Register : Guest can register to become member (user) of E-</a:t>
            </a:r>
            <a:r>
              <a:rPr lang="en-US" dirty="0" err="1" smtClean="0"/>
              <a:t>Lok</a:t>
            </a:r>
            <a:r>
              <a:rPr lang="en-US" dirty="0" smtClean="0"/>
              <a:t> </a:t>
            </a:r>
            <a:r>
              <a:rPr lang="en-US" dirty="0" err="1" smtClean="0"/>
              <a:t>Geet</a:t>
            </a:r>
            <a:r>
              <a:rPr lang="en-US" dirty="0" smtClean="0"/>
              <a:t>.</a:t>
            </a:r>
            <a:endParaRPr lang="en-IN" dirty="0" smtClean="0"/>
          </a:p>
          <a:p>
            <a:pPr>
              <a:buNone/>
            </a:pPr>
            <a:endParaRPr lang="en-IN" dirty="0"/>
          </a:p>
        </p:txBody>
      </p:sp>
    </p:spTree>
  </p:cSld>
  <p:clrMapOvr>
    <a:masterClrMapping/>
  </p:clrMapOvr>
  <p:transition>
    <p:strips dir="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Scope </a:t>
            </a:r>
            <a:r>
              <a:rPr lang="en-IN" i="1" dirty="0" smtClean="0"/>
              <a:t>(Continued)</a:t>
            </a:r>
            <a:endParaRPr lang="en-IN" dirty="0"/>
          </a:p>
        </p:txBody>
      </p:sp>
      <p:sp>
        <p:nvSpPr>
          <p:cNvPr id="3" name="Content Placeholder 2"/>
          <p:cNvSpPr>
            <a:spLocks noGrp="1"/>
          </p:cNvSpPr>
          <p:nvPr>
            <p:ph idx="1"/>
          </p:nvPr>
        </p:nvSpPr>
        <p:spPr/>
        <p:txBody>
          <a:bodyPr>
            <a:normAutofit fontScale="92500"/>
          </a:bodyPr>
          <a:lstStyle/>
          <a:p>
            <a:pPr algn="just"/>
            <a:r>
              <a:rPr lang="en-US" dirty="0" smtClean="0"/>
              <a:t>In Scope :</a:t>
            </a:r>
          </a:p>
          <a:p>
            <a:pPr lvl="1" algn="just"/>
            <a:r>
              <a:rPr lang="en-US" dirty="0" smtClean="0"/>
              <a:t>Account Management : Users/Admin can manage their account details like Name, Authentication Password, etc.</a:t>
            </a:r>
            <a:endParaRPr lang="en-IN" dirty="0" smtClean="0"/>
          </a:p>
          <a:p>
            <a:pPr lvl="1" algn="just"/>
            <a:r>
              <a:rPr lang="en-US" dirty="0" smtClean="0"/>
              <a:t>Change User Roles : Admin have authority to give another user admin privileges.</a:t>
            </a:r>
          </a:p>
          <a:p>
            <a:pPr lvl="1" algn="just">
              <a:buNone/>
            </a:pPr>
            <a:endParaRPr lang="en-US" dirty="0" smtClean="0"/>
          </a:p>
          <a:p>
            <a:pPr algn="just"/>
            <a:r>
              <a:rPr lang="en-US" dirty="0" smtClean="0"/>
              <a:t>Out Scope :</a:t>
            </a:r>
          </a:p>
          <a:p>
            <a:pPr lvl="1" algn="just"/>
            <a:r>
              <a:rPr lang="en-US" dirty="0" smtClean="0"/>
              <a:t>In E-</a:t>
            </a:r>
            <a:r>
              <a:rPr lang="en-US" dirty="0" err="1" smtClean="0"/>
              <a:t>Lok</a:t>
            </a:r>
            <a:r>
              <a:rPr lang="en-US" dirty="0" smtClean="0"/>
              <a:t> </a:t>
            </a:r>
            <a:r>
              <a:rPr lang="en-US" dirty="0" err="1" smtClean="0"/>
              <a:t>Geet</a:t>
            </a:r>
            <a:r>
              <a:rPr lang="en-US" dirty="0" smtClean="0"/>
              <a:t> songs are classified only according to movies. That means, in E-</a:t>
            </a:r>
            <a:r>
              <a:rPr lang="en-US" dirty="0" err="1" smtClean="0"/>
              <a:t>Lok</a:t>
            </a:r>
            <a:r>
              <a:rPr lang="en-US" dirty="0" smtClean="0"/>
              <a:t> </a:t>
            </a:r>
            <a:r>
              <a:rPr lang="en-US" dirty="0" err="1" smtClean="0"/>
              <a:t>Geet</a:t>
            </a:r>
            <a:r>
              <a:rPr lang="en-US" dirty="0" smtClean="0"/>
              <a:t> only movies songs are present. Songs are not classified according to Albums or Artist. </a:t>
            </a:r>
            <a:endParaRPr lang="en-IN" dirty="0" smtClean="0"/>
          </a:p>
          <a:p>
            <a:pPr>
              <a:buNone/>
            </a:pPr>
            <a:endParaRPr lang="en-IN" dirty="0"/>
          </a:p>
        </p:txBody>
      </p:sp>
    </p:spTree>
  </p:cSld>
  <p:clrMapOvr>
    <a:masterClrMapping/>
  </p:clrMapOvr>
  <p:transition>
    <p:strips dir="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Gantt Chart</a:t>
            </a:r>
            <a:endParaRPr lang="en-IN" dirty="0"/>
          </a:p>
        </p:txBody>
      </p:sp>
      <p:pic>
        <p:nvPicPr>
          <p:cNvPr id="1026" name="Picture 2" descr="C:\Users\Keshav\Documents\X Sem Project\Documentation\Drawings\Gantt Chart\Gantt Chart.jpg"/>
          <p:cNvPicPr>
            <a:picLocks noChangeAspect="1" noChangeArrowheads="1"/>
          </p:cNvPicPr>
          <p:nvPr/>
        </p:nvPicPr>
        <p:blipFill>
          <a:blip r:embed="rId2"/>
          <a:srcRect/>
          <a:stretch>
            <a:fillRect/>
          </a:stretch>
        </p:blipFill>
        <p:spPr bwMode="auto">
          <a:xfrm>
            <a:off x="357158" y="2071678"/>
            <a:ext cx="8377092" cy="4000528"/>
          </a:xfrm>
          <a:prstGeom prst="rect">
            <a:avLst/>
          </a:prstGeom>
          <a:noFill/>
        </p:spPr>
      </p:pic>
    </p:spTree>
  </p:cSld>
  <p:clrMapOvr>
    <a:masterClrMapping/>
  </p:clrMapOvr>
  <p:transition>
    <p:strips dir="ru"/>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Flow">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Flow">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scene3d>
            <a:camera prst="orthographicFront" fov="0">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Flow</Template>
  <TotalTime>185</TotalTime>
  <Words>1306</Words>
  <Application>Microsoft Office PowerPoint</Application>
  <PresentationFormat>On-screen Show (4:3)</PresentationFormat>
  <Paragraphs>179</Paragraphs>
  <Slides>46</Slides>
  <Notes>1</Notes>
  <HiddenSlides>0</HiddenSlides>
  <MMClips>0</MMClips>
  <ScaleCrop>false</ScaleCrop>
  <HeadingPairs>
    <vt:vector size="4" baseType="variant">
      <vt:variant>
        <vt:lpstr>Theme</vt:lpstr>
      </vt:variant>
      <vt:variant>
        <vt:i4>1</vt:i4>
      </vt:variant>
      <vt:variant>
        <vt:lpstr>Slide Titles</vt:lpstr>
      </vt:variant>
      <vt:variant>
        <vt:i4>46</vt:i4>
      </vt:variant>
    </vt:vector>
  </HeadingPairs>
  <TitlesOfParts>
    <vt:vector size="47" baseType="lpstr">
      <vt:lpstr>Flow</vt:lpstr>
      <vt:lpstr>E-Lok Geet</vt:lpstr>
      <vt:lpstr>Contents</vt:lpstr>
      <vt:lpstr>Problem Definition</vt:lpstr>
      <vt:lpstr>Goal of Project</vt:lpstr>
      <vt:lpstr>List of Stakeholders</vt:lpstr>
      <vt:lpstr>Constraints</vt:lpstr>
      <vt:lpstr>Scope</vt:lpstr>
      <vt:lpstr>Scope (Continued)</vt:lpstr>
      <vt:lpstr>Gantt Chart</vt:lpstr>
      <vt:lpstr>Feasibility Study</vt:lpstr>
      <vt:lpstr>Feasibility Study (Continued)</vt:lpstr>
      <vt:lpstr>Software Requirement Specification</vt:lpstr>
      <vt:lpstr>Slide 13</vt:lpstr>
      <vt:lpstr>Slide 14</vt:lpstr>
      <vt:lpstr>Slide 15</vt:lpstr>
      <vt:lpstr>Slide 16</vt:lpstr>
      <vt:lpstr>Software Design</vt:lpstr>
      <vt:lpstr>Slide 18</vt:lpstr>
      <vt:lpstr>Slide 19</vt:lpstr>
      <vt:lpstr>Slide 20</vt:lpstr>
      <vt:lpstr>Sequence Diagram</vt:lpstr>
      <vt:lpstr>Slide 22</vt:lpstr>
      <vt:lpstr>Slide 23</vt:lpstr>
      <vt:lpstr>Data Flow Diagram</vt:lpstr>
      <vt:lpstr>Slide 25</vt:lpstr>
      <vt:lpstr>Slide 26</vt:lpstr>
      <vt:lpstr>Class Diagram</vt:lpstr>
      <vt:lpstr>E-R Diagram</vt:lpstr>
      <vt:lpstr>Conceptual Data Design</vt:lpstr>
      <vt:lpstr>Physical Data Design</vt:lpstr>
      <vt:lpstr>Input Output Forms</vt:lpstr>
      <vt:lpstr>Slide 32</vt:lpstr>
      <vt:lpstr>Slide 33</vt:lpstr>
      <vt:lpstr>Slide 34</vt:lpstr>
      <vt:lpstr>Slide 35</vt:lpstr>
      <vt:lpstr>Slide 36</vt:lpstr>
      <vt:lpstr>Slide 37</vt:lpstr>
      <vt:lpstr>Slide 38</vt:lpstr>
      <vt:lpstr>Slide 39</vt:lpstr>
      <vt:lpstr>Slide 40</vt:lpstr>
      <vt:lpstr>TESTING</vt:lpstr>
      <vt:lpstr>Testing (Continued)</vt:lpstr>
      <vt:lpstr>Testing (Continued)</vt:lpstr>
      <vt:lpstr>Slide 44</vt:lpstr>
      <vt:lpstr>Slide 45</vt:lpstr>
      <vt:lpstr>Slide 46</vt:lpstr>
    </vt:vector>
  </TitlesOfParts>
  <Company>Microsoft Corporation</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ONLINE MUSIC SYSTEM</dc:title>
  <dc:creator>Corporate Edition</dc:creator>
  <cp:lastModifiedBy>Corporate Edition</cp:lastModifiedBy>
  <cp:revision>38</cp:revision>
  <dcterms:created xsi:type="dcterms:W3CDTF">2014-04-26T06:57:15Z</dcterms:created>
  <dcterms:modified xsi:type="dcterms:W3CDTF">2014-05-11T09:31:22Z</dcterms:modified>
</cp:coreProperties>
</file>